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75" r:id="rId21"/>
  </p:sldIdLst>
  <p:sldSz cx="9144000" cy="6858000" type="screen4x3"/>
  <p:notesSz cx="7102475" cy="8991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нстантин Израилов" initials="КИ" lastIdx="1" clrIdx="0">
    <p:extLst>
      <p:ext uri="{19B8F6BF-5375-455C-9EA6-DF929625EA0E}">
        <p15:presenceInfo xmlns:p15="http://schemas.microsoft.com/office/powerpoint/2012/main" userId="84a72d3cd4bec2b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FFC5C5"/>
    <a:srgbClr val="FF0000"/>
    <a:srgbClr val="CCFFCC"/>
    <a:srgbClr val="A2F8AA"/>
    <a:srgbClr val="91F79B"/>
    <a:srgbClr val="909AFE"/>
    <a:srgbClr val="F29696"/>
    <a:srgbClr val="BEFFA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 autoAdjust="0"/>
  </p:normalViewPr>
  <p:slideViewPr>
    <p:cSldViewPr>
      <p:cViewPr varScale="1">
        <p:scale>
          <a:sx n="75" d="100"/>
          <a:sy n="75" d="100"/>
        </p:scale>
        <p:origin x="15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8E2B9AFB-908E-4553-80DF-9D31B13E12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62B70E38-ABF2-49E0-AC45-1ACC6C023D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1BB1A290-1C90-4825-BFA2-1CB6871F82B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46F36724-23CA-4031-B79A-A12344D312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4355F5-B1C1-41DA-AD6D-ABA543A5C7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1" name="Group 29">
            <a:extLst>
              <a:ext uri="{FF2B5EF4-FFF2-40B4-BE49-F238E27FC236}">
                <a16:creationId xmlns:a16="http://schemas.microsoft.com/office/drawing/2014/main" id="{B904E8E9-B7CA-4930-BC94-4A461EC0AAD4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628650"/>
            <a:ext cx="8012113" cy="2571750"/>
            <a:chOff x="720" y="396"/>
            <a:chExt cx="5047" cy="1620"/>
          </a:xfrm>
        </p:grpSpPr>
        <p:sp>
          <p:nvSpPr>
            <p:cNvPr id="3090" name="Rectangle 18">
              <a:extLst>
                <a:ext uri="{FF2B5EF4-FFF2-40B4-BE49-F238E27FC236}">
                  <a16:creationId xmlns:a16="http://schemas.microsoft.com/office/drawing/2014/main" id="{46DEBB70-C0A2-4F32-B065-F48CEB8F0691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081" y="396"/>
              <a:ext cx="4686" cy="159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Rectangle 28">
              <a:extLst>
                <a:ext uri="{FF2B5EF4-FFF2-40B4-BE49-F238E27FC236}">
                  <a16:creationId xmlns:a16="http://schemas.microsoft.com/office/drawing/2014/main" id="{C8B6E655-980D-4292-AD19-B0FD05C49E20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720" y="1440"/>
              <a:ext cx="576" cy="57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9" name="Rectangle 17">
            <a:extLst>
              <a:ext uri="{FF2B5EF4-FFF2-40B4-BE49-F238E27FC236}">
                <a16:creationId xmlns:a16="http://schemas.microsoft.com/office/drawing/2014/main" id="{202CA72C-158C-494F-A7A8-790A13081D03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30300" y="3141663"/>
            <a:ext cx="8013700" cy="574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>
            <a:extLst>
              <a:ext uri="{FF2B5EF4-FFF2-40B4-BE49-F238E27FC236}">
                <a16:creationId xmlns:a16="http://schemas.microsoft.com/office/drawing/2014/main" id="{45B05768-180B-44A1-9175-07D92089E3DA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3088" y="2520950"/>
            <a:ext cx="576262" cy="6413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Rectangle 20">
            <a:extLst>
              <a:ext uri="{FF2B5EF4-FFF2-40B4-BE49-F238E27FC236}">
                <a16:creationId xmlns:a16="http://schemas.microsoft.com/office/drawing/2014/main" id="{7B015479-2ECC-4104-B382-BFA3D50C45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6088" y="628650"/>
            <a:ext cx="566737" cy="6365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4475A46B-CF48-49A7-A173-05AE13ECDAE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78063" y="0"/>
            <a:ext cx="585787" cy="635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2">
            <a:extLst>
              <a:ext uri="{FF2B5EF4-FFF2-40B4-BE49-F238E27FC236}">
                <a16:creationId xmlns:a16="http://schemas.microsoft.com/office/drawing/2014/main" id="{A050C4D6-4DCC-488D-9CE9-CAAA3A72503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81238" y="628650"/>
            <a:ext cx="585787" cy="6318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Rectangle 23">
            <a:extLst>
              <a:ext uri="{FF2B5EF4-FFF2-40B4-BE49-F238E27FC236}">
                <a16:creationId xmlns:a16="http://schemas.microsoft.com/office/drawing/2014/main" id="{5231997F-A011-49C6-B5B5-54F04067D1D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41413" y="1262063"/>
            <a:ext cx="574675" cy="6254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Rectangle 24">
            <a:extLst>
              <a:ext uri="{FF2B5EF4-FFF2-40B4-BE49-F238E27FC236}">
                <a16:creationId xmlns:a16="http://schemas.microsoft.com/office/drawing/2014/main" id="{9A80489D-948B-434B-88A2-8006D4BD00C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6088" y="1263650"/>
            <a:ext cx="566737" cy="6223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Rectangle 25">
            <a:extLst>
              <a:ext uri="{FF2B5EF4-FFF2-40B4-BE49-F238E27FC236}">
                <a16:creationId xmlns:a16="http://schemas.microsoft.com/office/drawing/2014/main" id="{82AA038A-3649-45B4-BAE5-D3E0613AB178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3088" y="1885950"/>
            <a:ext cx="576262" cy="644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C111F148-7693-4C66-BDC3-57C5B5D98F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41413" y="1885950"/>
            <a:ext cx="576262" cy="6445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F71BA097-026F-4139-A236-25B9468F1B8B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2528888"/>
            <a:ext cx="574675" cy="63341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66827E42-7A34-47CC-A5D8-6CEF07D65B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gray">
          <a:xfrm>
            <a:off x="1752600" y="1800225"/>
            <a:ext cx="6629400" cy="1012825"/>
          </a:xfrm>
        </p:spPr>
        <p:txBody>
          <a:bodyPr/>
          <a:lstStyle>
            <a:lvl1pPr algn="ctr">
              <a:defRPr sz="3600" i="1">
                <a:latin typeface="Verdana" panose="020B0604030504040204" pitchFamily="34" charset="0"/>
              </a:defRPr>
            </a:lvl1pPr>
          </a:lstStyle>
          <a:p>
            <a:pPr lvl="0"/>
            <a:r>
              <a:rPr lang="ru-RU" altLang="en-US" noProof="0"/>
              <a:t>Образец заголовка</a:t>
            </a:r>
            <a:endParaRPr lang="en-US" alt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93EEBF7-9F16-4C43-94E8-4B7F75EACC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600200" y="3276600"/>
            <a:ext cx="6324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en-US" noProof="0"/>
              <a:t>Образец подзаголовка</a:t>
            </a:r>
            <a:endParaRPr lang="en-US" altLang="en-US" noProof="0"/>
          </a:p>
        </p:txBody>
      </p:sp>
      <p:grpSp>
        <p:nvGrpSpPr>
          <p:cNvPr id="3088" name="Group 16">
            <a:extLst>
              <a:ext uri="{FF2B5EF4-FFF2-40B4-BE49-F238E27FC236}">
                <a16:creationId xmlns:a16="http://schemas.microsoft.com/office/drawing/2014/main" id="{279D8F43-29AB-4573-B3FC-DECFD12AD9D4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5410200"/>
            <a:ext cx="1295400" cy="695325"/>
            <a:chOff x="2680" y="3678"/>
            <a:chExt cx="680" cy="438"/>
          </a:xfrm>
        </p:grpSpPr>
        <p:sp>
          <p:nvSpPr>
            <p:cNvPr id="3086" name="Text Box 14">
              <a:extLst>
                <a:ext uri="{FF2B5EF4-FFF2-40B4-BE49-F238E27FC236}">
                  <a16:creationId xmlns:a16="http://schemas.microsoft.com/office/drawing/2014/main" id="{4B3D4E59-85F3-4D40-B810-053A742CDA76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2680" y="3789"/>
              <a:ext cx="6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en-US" sz="28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3087" name="AutoShape 15">
              <a:extLst>
                <a:ext uri="{FF2B5EF4-FFF2-40B4-BE49-F238E27FC236}">
                  <a16:creationId xmlns:a16="http://schemas.microsoft.com/office/drawing/2014/main" id="{AABA6585-E7ED-4475-9AA6-851F6DF899DE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DBA293-76B1-4FFC-ABBA-48C2158E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8342B5-AAF2-47FA-A769-C24AD287A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809BC4-E919-4748-A70A-D4480646C9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017476-CE6B-4EFC-977B-6F73F3045C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BEEF82-0B16-43FB-A711-75768C22EE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781366B8-A799-4388-A655-58AD27648CE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38466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484769B-43B5-4854-B650-29EBD4B25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019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D59D95-0170-428D-8169-1114A75E8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019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7A07A42-3B08-4F4E-859A-21714D9757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8A7BE45-0F84-4A49-8D59-7A657AECE8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C12EAD-126A-4E85-A1C4-E223C7402E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8BBA4B0B-38C2-4B61-8291-13DCEDD9F25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251545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ABB73-E4AA-4E9F-AD1C-298258B5F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0C5A40F9-A7C7-40BE-ACE7-FB978963EB1C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248275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99CE1F-5EA3-45C8-A64E-8FDE120BD0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9436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429186-04DC-4A96-894D-A7993BE2FC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971800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CAA1FB54-AD22-4013-B40C-B91D0C59FBF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E18FFD1E-CA62-4426-86D3-65255C4AA7E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943600" y="68263"/>
            <a:ext cx="25908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69723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854C8-E400-4AD2-B492-BB66D004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6889BE-FB91-44C9-AE04-BE36F9523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AB23DCD-4978-42F5-B144-6FEB501C89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C57165-1B3B-40EA-920A-76793E90D1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C095A3-1BB3-479D-8046-30DBBD7D54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E9F74689-7243-40F0-A3A2-1788AC34FAC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9751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0D080A-EE2E-4951-A04F-D84A6BDBD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AB5FA1-24B6-4F2F-863E-89C5314DF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44F976F-5123-4932-99A3-E569DDA877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9C2D0F-1307-40CB-BC1B-2C0AB362C8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737F2-024B-48BA-A9B4-5EDFB986C84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BBCD0FDC-313D-4C2B-A164-5888D7519B4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416937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D3F56D-484C-4FE1-8AE2-B48AFA1D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6BFBEA-785A-45B7-80DC-37684C883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2482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1623CE-F914-4112-BD73-CA365B0A0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2482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58F52E-84F7-4DA7-9048-D863061A5A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7AC93D-81FD-4F22-8B6D-5932481A8D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D24F3B-C8DC-49F8-8D7F-51E3430923C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43D8203-C0C0-4194-9A12-B4789DD680B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89844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19EA76-403D-4555-85F2-8DDB047FB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F258D9-4205-494F-97A4-DB11788B4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64128C-B537-40FE-A2A3-C6DCD9EAE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3F1379-CA60-4853-9303-DD634B60D8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80B7A3-F3B6-489C-93D4-10A9B769A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D7524DC7-7B50-46E3-AF6B-CCD1AC6C41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6FBCA19F-CA7B-4FC9-9758-460D580D80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A62874-6A77-4783-95E0-803ADC46E9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id="{C9D3BEE4-2694-41AF-9A00-3D01A7D86AB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9068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CD661-9FED-4D02-A7B6-F380E3345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8BA3250-BD86-4824-897D-E55BD07BEE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B770E7-6BAF-4043-8526-3C6EAA5AF8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5FACCD-D206-44DA-A4EF-12DD94BED57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5B4DE8-C194-46B8-AE77-32F1CC2A6D6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28266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B0658CB1-BF78-4FDF-A90C-1634906AD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03EBA36-083F-4F24-80FA-EF1FB1DB58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76BCE-BFF9-40C6-BEAF-E4496728B34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B005A5-277B-47ED-88E6-1FEA75422FB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70296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DC7A7-C66F-40A2-A8BB-C0B8A3309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0D1E17-4F57-4FC6-98F9-C2B623EA1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146367-020F-489B-B92D-1B1A91563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FDBD49-48E7-4967-AD83-AE0A5C19A1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0B53CA-9757-419E-BBE5-908000CA73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3DBF74-4EF9-4D0D-BA60-055E910607A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EBB36D7-7AFB-4421-8967-154DF73357C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07327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D90F0-A2B5-4605-AD67-9D0B4E62D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4AFA20-8680-4DC8-A5AB-B832BC3AE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57DF43-C1D7-472F-AB23-12BE76687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A747C4-3E11-41C6-B7DE-C1B9B6EB6C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7DE0AE-D0F2-4016-97F8-5C9FF9D4F3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EDCD33-66EC-4D6C-8211-2852BE1E1D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EE0277D-05F0-47C9-BF84-E41312AEE31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67357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>
            <a:extLst>
              <a:ext uri="{FF2B5EF4-FFF2-40B4-BE49-F238E27FC236}">
                <a16:creationId xmlns:a16="http://schemas.microsoft.com/office/drawing/2014/main" id="{34BDA5B4-680A-4AF9-992F-16739F22618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5638" y="360363"/>
            <a:ext cx="8497887" cy="719137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A5471FA-23FB-4C1D-A76C-15AAB726C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EB38F4-04C6-416C-9089-A649DB8CCE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3732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BCC9B6B-2B0C-4D91-9914-EB19154441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5373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DBFDF1-6A12-4784-A38E-B90F97CE4E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399472A1-128B-418C-85A6-F7D3BAC172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457200"/>
            <a:ext cx="73914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DAAFD6D8-D7C2-448E-9E07-195E35947923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719138"/>
            <a:ext cx="328613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6766229E-940E-4217-A0FC-47C4D498EAB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8613" y="357188"/>
            <a:ext cx="328612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D33A8E46-1D18-4018-A729-FD0569CFF6A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7225" y="0"/>
            <a:ext cx="328613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Rectangle 28">
            <a:extLst>
              <a:ext uri="{FF2B5EF4-FFF2-40B4-BE49-F238E27FC236}">
                <a16:creationId xmlns:a16="http://schemas.microsoft.com/office/drawing/2014/main" id="{129A9768-78CF-46AC-934B-A6DBB58F96C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7225" y="361950"/>
            <a:ext cx="328613" cy="361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>
            <a:extLst>
              <a:ext uri="{FF2B5EF4-FFF2-40B4-BE49-F238E27FC236}">
                <a16:creationId xmlns:a16="http://schemas.microsoft.com/office/drawing/2014/main" id="{C86386E1-22D2-46E8-9376-11B23390A9E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8613" y="719138"/>
            <a:ext cx="328612" cy="361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Rectangle 30">
            <a:extLst>
              <a:ext uri="{FF2B5EF4-FFF2-40B4-BE49-F238E27FC236}">
                <a16:creationId xmlns:a16="http://schemas.microsoft.com/office/drawing/2014/main" id="{6145CC6B-C7CA-4CFD-B6D1-9A75228CA4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0" y="68263"/>
            <a:ext cx="259080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r>
              <a:rPr lang="en-US" alt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02F9CE3-FAB4-4F76-8977-469A65C210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en-US" sz="2000" dirty="0"/>
              <a:t>Лекция 2.</a:t>
            </a:r>
            <a:r>
              <a:rPr lang="ru-RU" altLang="en-US" sz="2400" dirty="0"/>
              <a:t/>
            </a:r>
            <a:br>
              <a:rPr lang="ru-RU" altLang="en-US" sz="2400" dirty="0"/>
            </a:br>
            <a:r>
              <a:rPr lang="ru-RU" altLang="en-US" sz="2800" dirty="0"/>
              <a:t>Жизненный цикл</a:t>
            </a:r>
            <a:br>
              <a:rPr lang="ru-RU" altLang="en-US" sz="2800" dirty="0"/>
            </a:br>
            <a:r>
              <a:rPr lang="ru-RU" altLang="en-US" sz="2800" dirty="0"/>
              <a:t>программного обеспечения</a:t>
            </a:r>
            <a:endParaRPr lang="en-US" altLang="en-US" sz="7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F58C10-B6C3-411C-93E8-9E6AF53F7E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D6C841-54D5-4887-B6DB-0CED7437E1F9}"/>
              </a:ext>
            </a:extLst>
          </p:cNvPr>
          <p:cNvSpPr/>
          <p:nvPr/>
        </p:nvSpPr>
        <p:spPr bwMode="auto">
          <a:xfrm>
            <a:off x="4161098" y="5301208"/>
            <a:ext cx="1202804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8153" y="6215608"/>
            <a:ext cx="2433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/>
              <a:t>Израилов</a:t>
            </a:r>
          </a:p>
          <a:p>
            <a:pPr algn="r"/>
            <a:r>
              <a:rPr lang="ru-RU" sz="1600" dirty="0" smtClean="0"/>
              <a:t>Константин Евгеньевич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ППО_</a:t>
            </a:r>
            <a:r>
              <a:rPr lang="en-US" dirty="0"/>
              <a:t>4</a:t>
            </a:r>
            <a:r>
              <a:rPr lang="ru-RU" dirty="0"/>
              <a:t>. Алгоритмы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4D4CB8-CA3E-4B2A-984F-8214309101A2}"/>
              </a:ext>
            </a:extLst>
          </p:cNvPr>
          <p:cNvSpPr txBox="1"/>
          <p:nvPr/>
        </p:nvSpPr>
        <p:spPr>
          <a:xfrm>
            <a:off x="179512" y="1196752"/>
            <a:ext cx="8784976" cy="1477328"/>
          </a:xfrm>
          <a:prstGeom prst="rect">
            <a:avLst/>
          </a:prstGeom>
          <a:solidFill>
            <a:srgbClr val="99FF99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Назначение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Деление на подзадачи и спецификация их решения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Форма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Графическая в виде блок-схем (со словесным содержанием ее элементов)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Содержание</a:t>
            </a:r>
            <a:r>
              <a:rPr lang="en-US" sz="1600" dirty="0"/>
              <a:t>:</a:t>
            </a:r>
            <a:endParaRPr lang="ru-RU" sz="16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Подпрограммы модулей и шаги их выполнения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BAD45A-FF15-4940-9937-EB0DB723D481}"/>
              </a:ext>
            </a:extLst>
          </p:cNvPr>
          <p:cNvSpPr txBox="1"/>
          <p:nvPr/>
        </p:nvSpPr>
        <p:spPr>
          <a:xfrm>
            <a:off x="179512" y="2852936"/>
            <a:ext cx="8784976" cy="1477328"/>
          </a:xfrm>
          <a:prstGeom prst="rect">
            <a:avLst/>
          </a:prstGeom>
          <a:solidFill>
            <a:srgbClr val="3399FF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Получение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Синтез архитектуры ПО, следуя назначению ее модулей и требованиям к реализации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600" dirty="0"/>
              <a:t>Уязвимости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Неверное решение подзадач алгоритмами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Примеры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Блок-схемы (ГОСТ 19.701-90)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3C6103-A1DA-4526-AF41-1D59A746F009}"/>
              </a:ext>
            </a:extLst>
          </p:cNvPr>
          <p:cNvSpPr txBox="1"/>
          <p:nvPr/>
        </p:nvSpPr>
        <p:spPr>
          <a:xfrm>
            <a:off x="179512" y="4509120"/>
            <a:ext cx="8784976" cy="2031325"/>
          </a:xfrm>
          <a:prstGeom prst="rect">
            <a:avLst/>
          </a:prstGeom>
          <a:solidFill>
            <a:srgbClr val="FFFF66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Сквозной пример (калькулятор)</a:t>
            </a:r>
            <a:r>
              <a:rPr lang="en-US" sz="1600" dirty="0"/>
              <a:t>: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Решение подзадачи сложения</a:t>
            </a:r>
            <a:r>
              <a:rPr lang="en-US" sz="1600" dirty="0"/>
              <a:t>: result = op1 + op2</a:t>
            </a:r>
            <a:endParaRPr lang="ru-RU" sz="16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Выделение подпрограммы сложения</a:t>
            </a:r>
            <a:r>
              <a:rPr lang="en-US" sz="1600" dirty="0"/>
              <a:t>: add(op1, op2)</a:t>
            </a:r>
            <a:endParaRPr lang="ru-RU" sz="16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Указания шагов подпрограммы</a:t>
            </a:r>
            <a:endParaRPr lang="en-US" sz="16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ru-RU" sz="1600" dirty="0"/>
          </a:p>
          <a:p>
            <a:pPr lvl="1" algn="just"/>
            <a:endParaRPr lang="ru-RU" sz="16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ru-RU" sz="1600" dirty="0"/>
          </a:p>
          <a:p>
            <a:pPr lvl="1" algn="just"/>
            <a:endParaRPr lang="ru-RU" sz="1400" dirty="0"/>
          </a:p>
        </p:txBody>
      </p:sp>
      <p:sp>
        <p:nvSpPr>
          <p:cNvPr id="3" name="Блок-схема: альтернативный процесс 2">
            <a:extLst>
              <a:ext uri="{FF2B5EF4-FFF2-40B4-BE49-F238E27FC236}">
                <a16:creationId xmlns:a16="http://schemas.microsoft.com/office/drawing/2014/main" id="{5AA845DE-9B8F-4A5F-B3D1-4447758FA2BE}"/>
              </a:ext>
            </a:extLst>
          </p:cNvPr>
          <p:cNvSpPr/>
          <p:nvPr/>
        </p:nvSpPr>
        <p:spPr bwMode="auto">
          <a:xfrm>
            <a:off x="6514360" y="4812253"/>
            <a:ext cx="1697070" cy="288032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add(op1, op2)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Блок-схема: альтернативный процесс 23">
            <a:extLst>
              <a:ext uri="{FF2B5EF4-FFF2-40B4-BE49-F238E27FC236}">
                <a16:creationId xmlns:a16="http://schemas.microsoft.com/office/drawing/2014/main" id="{A72057C3-0014-4EBE-83B8-E01507370759}"/>
              </a:ext>
            </a:extLst>
          </p:cNvPr>
          <p:cNvSpPr/>
          <p:nvPr/>
        </p:nvSpPr>
        <p:spPr bwMode="auto">
          <a:xfrm>
            <a:off x="6520190" y="6036389"/>
            <a:ext cx="1691240" cy="288032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return result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066DB37-43DD-473E-80E9-4F3F7D517768}"/>
              </a:ext>
            </a:extLst>
          </p:cNvPr>
          <p:cNvSpPr/>
          <p:nvPr/>
        </p:nvSpPr>
        <p:spPr bwMode="auto">
          <a:xfrm>
            <a:off x="6514360" y="5407272"/>
            <a:ext cx="1691240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result = op1 + op2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54DCE72C-4ABE-427A-9E51-C2A77C21D009}"/>
              </a:ext>
            </a:extLst>
          </p:cNvPr>
          <p:cNvCxnSpPr>
            <a:cxnSpLocks/>
            <a:stCxn id="3" idx="2"/>
            <a:endCxn id="4" idx="0"/>
          </p:cNvCxnSpPr>
          <p:nvPr/>
        </p:nvCxnSpPr>
        <p:spPr bwMode="auto">
          <a:xfrm flipH="1">
            <a:off x="7359980" y="5100285"/>
            <a:ext cx="2915" cy="3069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20EB7725-0B59-448A-98AF-4A433B5F643E}"/>
              </a:ext>
            </a:extLst>
          </p:cNvPr>
          <p:cNvCxnSpPr>
            <a:cxnSpLocks/>
            <a:stCxn id="4" idx="2"/>
            <a:endCxn id="24" idx="0"/>
          </p:cNvCxnSpPr>
          <p:nvPr/>
        </p:nvCxnSpPr>
        <p:spPr bwMode="auto">
          <a:xfrm>
            <a:off x="7359980" y="5767312"/>
            <a:ext cx="5830" cy="2690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67714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ППО_5. Исходный код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4D4CB8-CA3E-4B2A-984F-8214309101A2}"/>
              </a:ext>
            </a:extLst>
          </p:cNvPr>
          <p:cNvSpPr txBox="1"/>
          <p:nvPr/>
        </p:nvSpPr>
        <p:spPr>
          <a:xfrm>
            <a:off x="179512" y="1196752"/>
            <a:ext cx="8784976" cy="1477328"/>
          </a:xfrm>
          <a:prstGeom prst="rect">
            <a:avLst/>
          </a:prstGeom>
          <a:solidFill>
            <a:srgbClr val="99FF99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Назначение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1400" dirty="0"/>
              <a:t>“</a:t>
            </a:r>
            <a:r>
              <a:rPr lang="ru-RU" sz="1400" dirty="0"/>
              <a:t>Рабочее представления</a:t>
            </a:r>
            <a:r>
              <a:rPr lang="en-US" sz="1400" dirty="0"/>
              <a:t>”</a:t>
            </a:r>
            <a:r>
              <a:rPr lang="ru-RU" sz="1400" dirty="0"/>
              <a:t> для задания логики алгоритмов, их отладки, модификации и т.п.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Форма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Программно-языковая (синтаксис языка программирования)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Содержание</a:t>
            </a:r>
            <a:r>
              <a:rPr lang="en-US" sz="1600" dirty="0"/>
              <a:t>:</a:t>
            </a:r>
            <a:endParaRPr lang="ru-RU" sz="16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Точные шаги выполнения алгоритмов в терминах языка программирования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BAD45A-FF15-4940-9937-EB0DB723D481}"/>
              </a:ext>
            </a:extLst>
          </p:cNvPr>
          <p:cNvSpPr txBox="1"/>
          <p:nvPr/>
        </p:nvSpPr>
        <p:spPr>
          <a:xfrm>
            <a:off x="179512" y="2815768"/>
            <a:ext cx="8784976" cy="1477328"/>
          </a:xfrm>
          <a:prstGeom prst="rect">
            <a:avLst/>
          </a:prstGeom>
          <a:solidFill>
            <a:srgbClr val="3399FF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Получение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Реализация алгоритмов на требуемом языке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600" dirty="0"/>
              <a:t>Уязвимости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Неверное использование конструкций языка программирование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Примеры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1400" dirty="0"/>
              <a:t>C/C++ (</a:t>
            </a:r>
            <a:r>
              <a:rPr lang="en-US" sz="1400" i="1" dirty="0" err="1"/>
              <a:t>file.c</a:t>
            </a:r>
            <a:r>
              <a:rPr lang="en-US" sz="1400" dirty="0"/>
              <a:t>)</a:t>
            </a:r>
            <a:endParaRPr lang="ru-RU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3C6103-A1DA-4526-AF41-1D59A746F009}"/>
              </a:ext>
            </a:extLst>
          </p:cNvPr>
          <p:cNvSpPr txBox="1"/>
          <p:nvPr/>
        </p:nvSpPr>
        <p:spPr>
          <a:xfrm>
            <a:off x="183038" y="4437112"/>
            <a:ext cx="8784976" cy="2308324"/>
          </a:xfrm>
          <a:prstGeom prst="rect">
            <a:avLst/>
          </a:prstGeom>
          <a:solidFill>
            <a:srgbClr val="FFFF66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Сквозной пример (калькулятор)</a:t>
            </a:r>
            <a:r>
              <a:rPr lang="en-US" sz="1600" dirty="0"/>
              <a:t>:</a:t>
            </a:r>
            <a:endParaRPr lang="ru-RU" sz="1600" dirty="0"/>
          </a:p>
          <a:p>
            <a:pPr algn="just"/>
            <a:r>
              <a:rPr lang="en-US" sz="1600" dirty="0">
                <a:latin typeface="Consolas" panose="020B0609020204030204" pitchFamily="49" charset="0"/>
              </a:rPr>
              <a:t>    class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Calculator</a:t>
            </a:r>
            <a:r>
              <a:rPr lang="en-US" sz="1600" dirty="0">
                <a:latin typeface="Consolas" panose="020B0609020204030204" pitchFamily="49" charset="0"/>
              </a:rPr>
              <a:t> {</a:t>
            </a:r>
          </a:p>
          <a:p>
            <a:pPr algn="just"/>
            <a:r>
              <a:rPr lang="en-US" sz="1600" dirty="0">
                <a:latin typeface="Consolas" panose="020B0609020204030204" pitchFamily="49" charset="0"/>
              </a:rPr>
              <a:t>      int </a:t>
            </a:r>
            <a:r>
              <a:rPr lang="en-US" sz="1600" dirty="0">
                <a:solidFill>
                  <a:schemeClr val="tx2"/>
                </a:solidFill>
                <a:latin typeface="Consolas" panose="020B0609020204030204" pitchFamily="49" charset="0"/>
              </a:rPr>
              <a:t>div</a:t>
            </a:r>
            <a:r>
              <a:rPr lang="en-US" sz="1600" dirty="0">
                <a:latin typeface="Consolas" panose="020B0609020204030204" pitchFamily="49" charset="0"/>
              </a:rPr>
              <a:t>(op1, op2){</a:t>
            </a:r>
          </a:p>
          <a:p>
            <a:pPr algn="just"/>
            <a:r>
              <a:rPr lang="en-US" sz="1600" dirty="0">
                <a:latin typeface="Consolas" panose="020B0609020204030204" pitchFamily="49" charset="0"/>
              </a:rPr>
              <a:t>        if(op2 == 0)</a:t>
            </a:r>
          </a:p>
          <a:p>
            <a:pPr algn="just"/>
            <a:r>
              <a:rPr lang="en-US" sz="1600" dirty="0">
                <a:latin typeface="Consolas" panose="020B0609020204030204" pitchFamily="49" charset="0"/>
              </a:rPr>
              <a:t>          throw new Exception(“Divided by zero”);</a:t>
            </a:r>
          </a:p>
          <a:p>
            <a:pPr algn="just"/>
            <a:r>
              <a:rPr lang="en-US" sz="1600" dirty="0">
                <a:latin typeface="Consolas" panose="020B0609020204030204" pitchFamily="49" charset="0"/>
              </a:rPr>
              <a:t>        int result = op1 / op2;</a:t>
            </a:r>
          </a:p>
          <a:p>
            <a:pPr algn="just"/>
            <a:r>
              <a:rPr lang="en-US" sz="1600" dirty="0">
                <a:latin typeface="Consolas" panose="020B0609020204030204" pitchFamily="49" charset="0"/>
              </a:rPr>
              <a:t>        return result;</a:t>
            </a:r>
          </a:p>
          <a:p>
            <a:pPr algn="just"/>
            <a:r>
              <a:rPr lang="en-US" sz="1600" dirty="0">
                <a:latin typeface="Consolas" panose="020B0609020204030204" pitchFamily="49" charset="0"/>
              </a:rPr>
              <a:t>      }</a:t>
            </a:r>
          </a:p>
          <a:p>
            <a:pPr algn="just"/>
            <a:r>
              <a:rPr lang="en-US" sz="1600" dirty="0">
                <a:latin typeface="Consolas" panose="020B0609020204030204" pitchFamily="49" charset="0"/>
              </a:rPr>
              <a:t>    }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24183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ППО_</a:t>
            </a:r>
            <a:r>
              <a:rPr lang="en-US" dirty="0"/>
              <a:t>6</a:t>
            </a:r>
            <a:r>
              <a:rPr lang="ru-RU" dirty="0"/>
              <a:t>. Ассемблерный код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4D4CB8-CA3E-4B2A-984F-8214309101A2}"/>
              </a:ext>
            </a:extLst>
          </p:cNvPr>
          <p:cNvSpPr txBox="1"/>
          <p:nvPr/>
        </p:nvSpPr>
        <p:spPr>
          <a:xfrm>
            <a:off x="179512" y="1196752"/>
            <a:ext cx="8784976" cy="1477328"/>
          </a:xfrm>
          <a:prstGeom prst="rect">
            <a:avLst/>
          </a:prstGeom>
          <a:solidFill>
            <a:srgbClr val="99FF99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Назначение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Промежуточное представления, переходное между кодом для человека и автомата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Форма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Программно-языковая (синтаксис инструкций процессора)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Содержание</a:t>
            </a:r>
            <a:r>
              <a:rPr lang="en-US" sz="1600" dirty="0"/>
              <a:t>:</a:t>
            </a:r>
            <a:endParaRPr lang="ru-RU" sz="16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Точные шаги выполнения ПО в с помощью инструкций требуемого процессора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BAD45A-FF15-4940-9937-EB0DB723D481}"/>
              </a:ext>
            </a:extLst>
          </p:cNvPr>
          <p:cNvSpPr txBox="1"/>
          <p:nvPr/>
        </p:nvSpPr>
        <p:spPr>
          <a:xfrm>
            <a:off x="179512" y="2815768"/>
            <a:ext cx="8784976" cy="1692771"/>
          </a:xfrm>
          <a:prstGeom prst="rect">
            <a:avLst/>
          </a:prstGeom>
          <a:solidFill>
            <a:srgbClr val="3399FF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Получение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Компиляция исходного кода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600" dirty="0"/>
              <a:t>Уязвимости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Ошибки в работе компиляторов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Примеры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Машинной-ориентированный язык низкого уровня для заданного процессора: MASM и TASM для семейства x86, </a:t>
            </a:r>
            <a:r>
              <a:rPr lang="ru-RU" sz="1400" dirty="0" err="1"/>
              <a:t>vasm</a:t>
            </a:r>
            <a:r>
              <a:rPr lang="ru-RU" sz="1400" dirty="0"/>
              <a:t> для семейств </a:t>
            </a:r>
            <a:r>
              <a:rPr lang="ru-RU" sz="1400" dirty="0" err="1"/>
              <a:t>PowerPC</a:t>
            </a:r>
            <a:r>
              <a:rPr lang="ru-RU" sz="1400" dirty="0"/>
              <a:t> и ARM</a:t>
            </a:r>
            <a:r>
              <a:rPr lang="en-US" sz="1400" dirty="0"/>
              <a:t> (</a:t>
            </a:r>
            <a:r>
              <a:rPr lang="en-US" sz="1400" i="1" dirty="0"/>
              <a:t>file.asm</a:t>
            </a:r>
            <a:r>
              <a:rPr lang="en-US" sz="1400" dirty="0"/>
              <a:t>)</a:t>
            </a:r>
            <a:endParaRPr lang="ru-RU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3C6103-A1DA-4526-AF41-1D59A746F009}"/>
              </a:ext>
            </a:extLst>
          </p:cNvPr>
          <p:cNvSpPr txBox="1"/>
          <p:nvPr/>
        </p:nvSpPr>
        <p:spPr>
          <a:xfrm>
            <a:off x="183038" y="4647327"/>
            <a:ext cx="8784976" cy="1661993"/>
          </a:xfrm>
          <a:prstGeom prst="rect">
            <a:avLst/>
          </a:prstGeom>
          <a:solidFill>
            <a:srgbClr val="FFFF66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Сквозной пример (калькулятор)</a:t>
            </a:r>
            <a:r>
              <a:rPr lang="en-US" sz="1600" dirty="0"/>
              <a:t>:</a:t>
            </a:r>
          </a:p>
          <a:p>
            <a:pPr algn="l"/>
            <a:endParaRPr lang="en-US" sz="1600" dirty="0"/>
          </a:p>
          <a:p>
            <a:pPr algn="l"/>
            <a:r>
              <a:rPr lang="en-US" sz="1400" dirty="0">
                <a:latin typeface="Consolas" panose="020B0609020204030204" pitchFamily="49" charset="0"/>
              </a:rPr>
              <a:t>  0x00000000: add(int, int):      //  int add(int op1, op2) {</a:t>
            </a:r>
          </a:p>
          <a:p>
            <a:pPr algn="l"/>
            <a:r>
              <a:rPr lang="en-US" sz="1400" dirty="0">
                <a:latin typeface="Consolas" panose="020B0609020204030204" pitchFamily="49" charset="0"/>
              </a:rPr>
              <a:t>  0x00000000:   add r5, r3, r4    //    int result = op1 + op2;</a:t>
            </a:r>
          </a:p>
          <a:p>
            <a:pPr algn="l"/>
            <a:r>
              <a:rPr lang="en-US" sz="1400" dirty="0">
                <a:latin typeface="Consolas" panose="020B0609020204030204" pitchFamily="49" charset="0"/>
              </a:rPr>
              <a:t>  0x00000004:   </a:t>
            </a:r>
            <a:r>
              <a:rPr lang="en-US" sz="1400" dirty="0" err="1">
                <a:latin typeface="Consolas" panose="020B0609020204030204" pitchFamily="49" charset="0"/>
              </a:rPr>
              <a:t>mr</a:t>
            </a:r>
            <a:r>
              <a:rPr lang="en-US" sz="1400" dirty="0">
                <a:latin typeface="Consolas" panose="020B0609020204030204" pitchFamily="49" charset="0"/>
              </a:rPr>
              <a:t> r3, r5         //    return result;</a:t>
            </a:r>
          </a:p>
          <a:p>
            <a:pPr algn="l"/>
            <a:r>
              <a:rPr lang="en-US" sz="1400" dirty="0">
                <a:latin typeface="Consolas" panose="020B0609020204030204" pitchFamily="49" charset="0"/>
              </a:rPr>
              <a:t>  0x00000008:   </a:t>
            </a:r>
            <a:r>
              <a:rPr lang="en-US" sz="1400" dirty="0" err="1">
                <a:latin typeface="Consolas" panose="020B0609020204030204" pitchFamily="49" charset="0"/>
              </a:rPr>
              <a:t>blr</a:t>
            </a:r>
            <a:r>
              <a:rPr lang="en-US" sz="1400" dirty="0">
                <a:latin typeface="Consolas" panose="020B0609020204030204" pitchFamily="49" charset="0"/>
              </a:rPr>
              <a:t>               //  }</a:t>
            </a:r>
          </a:p>
          <a:p>
            <a:pPr algn="l"/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72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ППО_</a:t>
            </a:r>
            <a:r>
              <a:rPr lang="en-US" dirty="0"/>
              <a:t>7</a:t>
            </a:r>
            <a:r>
              <a:rPr lang="ru-RU" dirty="0"/>
              <a:t>. Машинный код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4D4CB8-CA3E-4B2A-984F-8214309101A2}"/>
              </a:ext>
            </a:extLst>
          </p:cNvPr>
          <p:cNvSpPr txBox="1"/>
          <p:nvPr/>
        </p:nvSpPr>
        <p:spPr>
          <a:xfrm>
            <a:off x="179512" y="1196752"/>
            <a:ext cx="8784976" cy="1477328"/>
          </a:xfrm>
          <a:prstGeom prst="rect">
            <a:avLst/>
          </a:prstGeom>
          <a:solidFill>
            <a:srgbClr val="99FF99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Назначение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Выполнение на аппаратной платформе конечного устройства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Форма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Бинарная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Содержание</a:t>
            </a:r>
            <a:r>
              <a:rPr lang="en-US" sz="1600" dirty="0"/>
              <a:t>:</a:t>
            </a:r>
            <a:endParaRPr lang="ru-RU" sz="16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Выполняемые процессором инструкции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BAD45A-FF15-4940-9937-EB0DB723D481}"/>
              </a:ext>
            </a:extLst>
          </p:cNvPr>
          <p:cNvSpPr txBox="1"/>
          <p:nvPr/>
        </p:nvSpPr>
        <p:spPr>
          <a:xfrm>
            <a:off x="179512" y="2815768"/>
            <a:ext cx="8784976" cy="1477328"/>
          </a:xfrm>
          <a:prstGeom prst="rect">
            <a:avLst/>
          </a:prstGeom>
          <a:solidFill>
            <a:srgbClr val="3399FF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Получение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Ассемблирование машинного кода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600" dirty="0"/>
              <a:t>Уязвимости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Ошибки в работе ассемблера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Примеры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Бинарный образ алгоритмов ПО под конкретный процессор (</a:t>
            </a:r>
            <a:r>
              <a:rPr lang="en-US" sz="1400" i="1" dirty="0" err="1"/>
              <a:t>file.o</a:t>
            </a:r>
            <a:r>
              <a:rPr lang="ru-RU" sz="1400" dirty="0"/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3C6103-A1DA-4526-AF41-1D59A746F009}"/>
              </a:ext>
            </a:extLst>
          </p:cNvPr>
          <p:cNvSpPr txBox="1"/>
          <p:nvPr/>
        </p:nvSpPr>
        <p:spPr>
          <a:xfrm>
            <a:off x="183038" y="4437112"/>
            <a:ext cx="8784976" cy="1661993"/>
          </a:xfrm>
          <a:prstGeom prst="rect">
            <a:avLst/>
          </a:prstGeom>
          <a:solidFill>
            <a:srgbClr val="FFFF66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Сквозной пример (калькулятор)</a:t>
            </a:r>
            <a:r>
              <a:rPr lang="en-US" sz="1600" dirty="0"/>
              <a:t>:</a:t>
            </a:r>
          </a:p>
          <a:p>
            <a:pPr algn="l"/>
            <a:endParaRPr lang="en-US" sz="1600" dirty="0"/>
          </a:p>
          <a:p>
            <a:pPr algn="l"/>
            <a:r>
              <a:rPr lang="en-US" sz="1400" dirty="0">
                <a:latin typeface="Consolas" panose="020B0609020204030204" pitchFamily="49" charset="0"/>
              </a:rPr>
              <a:t>  0x00000000:                        //  int add(int oper1, oper2) {</a:t>
            </a:r>
          </a:p>
          <a:p>
            <a:pPr algn="l"/>
            <a:r>
              <a:rPr lang="en-US" sz="1400" dirty="0">
                <a:latin typeface="Consolas" panose="020B0609020204030204" pitchFamily="49" charset="0"/>
              </a:rPr>
              <a:t>  0x00000000: 0x7c 0xa3 0x22 0x14    //    int result = oper1 + oper2;</a:t>
            </a:r>
          </a:p>
          <a:p>
            <a:pPr algn="l"/>
            <a:r>
              <a:rPr lang="en-US" sz="1400" dirty="0">
                <a:latin typeface="Consolas" panose="020B0609020204030204" pitchFamily="49" charset="0"/>
              </a:rPr>
              <a:t>  0x00000004: 0x7c 0xa3 0x2b 0x78    //    return result;</a:t>
            </a:r>
          </a:p>
          <a:p>
            <a:pPr algn="l"/>
            <a:r>
              <a:rPr lang="en-US" sz="1400" dirty="0">
                <a:latin typeface="Consolas" panose="020B0609020204030204" pitchFamily="49" charset="0"/>
              </a:rPr>
              <a:t>  0x00000008: 0x4e 0x80 0x00 0x20    //  }</a:t>
            </a:r>
          </a:p>
          <a:p>
            <a:pPr algn="l"/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531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ППО_8. Файл образа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4D4CB8-CA3E-4B2A-984F-8214309101A2}"/>
              </a:ext>
            </a:extLst>
          </p:cNvPr>
          <p:cNvSpPr txBox="1"/>
          <p:nvPr/>
        </p:nvSpPr>
        <p:spPr>
          <a:xfrm>
            <a:off x="179512" y="1196752"/>
            <a:ext cx="8784976" cy="2031325"/>
          </a:xfrm>
          <a:prstGeom prst="rect">
            <a:avLst/>
          </a:prstGeom>
          <a:solidFill>
            <a:srgbClr val="99FF99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Назначение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Загрузка для выполнения на аппаратную платформу конечного устройства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Распаковка образа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Размещение подпрограмм в памяти</a:t>
            </a:r>
            <a:r>
              <a:rPr lang="en-US" sz="1200" dirty="0"/>
              <a:t> (</a:t>
            </a:r>
            <a:r>
              <a:rPr lang="ru-RU" sz="1200" dirty="0"/>
              <a:t>кода и данных)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Запуск первой подпрограммы (точка старта)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Форма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Бинарная (частично, с программно-языковой структурой)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Содержание</a:t>
            </a:r>
            <a:r>
              <a:rPr lang="en-US" sz="1600" dirty="0"/>
              <a:t>:</a:t>
            </a:r>
            <a:endParaRPr lang="ru-RU" sz="16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Выполняемые процессором инструкции, структурированные в контейнере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BAD45A-FF15-4940-9937-EB0DB723D481}"/>
              </a:ext>
            </a:extLst>
          </p:cNvPr>
          <p:cNvSpPr txBox="1"/>
          <p:nvPr/>
        </p:nvSpPr>
        <p:spPr>
          <a:xfrm>
            <a:off x="179512" y="3463840"/>
            <a:ext cx="8784976" cy="1477328"/>
          </a:xfrm>
          <a:prstGeom prst="rect">
            <a:avLst/>
          </a:prstGeom>
          <a:solidFill>
            <a:srgbClr val="3399FF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Получение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 err="1"/>
              <a:t>Линкирование</a:t>
            </a:r>
            <a:r>
              <a:rPr lang="ru-RU" sz="1400" dirty="0"/>
              <a:t> набора файлов с машинным кодом в единый (линковка)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600" dirty="0"/>
              <a:t>Уязвимости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Ошибки в работе линкера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Примеры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Бинарный образ всего ПО под конкретный процессор (</a:t>
            </a:r>
            <a:r>
              <a:rPr lang="en-US" sz="1400" dirty="0" err="1"/>
              <a:t>soft.elf</a:t>
            </a:r>
            <a:r>
              <a:rPr lang="ru-RU" sz="1400" dirty="0"/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3C6103-A1DA-4526-AF41-1D59A746F009}"/>
              </a:ext>
            </a:extLst>
          </p:cNvPr>
          <p:cNvSpPr txBox="1"/>
          <p:nvPr/>
        </p:nvSpPr>
        <p:spPr>
          <a:xfrm>
            <a:off x="183038" y="5079375"/>
            <a:ext cx="8784976" cy="1754326"/>
          </a:xfrm>
          <a:prstGeom prst="rect">
            <a:avLst/>
          </a:prstGeom>
          <a:solidFill>
            <a:srgbClr val="FFFF66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Сквозной пример (калькулятор)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Тип процессора</a:t>
            </a:r>
            <a:r>
              <a:rPr lang="en-US" sz="1400" dirty="0"/>
              <a:t>: PowerPC (20/21)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Функция</a:t>
            </a:r>
            <a:r>
              <a:rPr lang="en-US" sz="1400" dirty="0"/>
              <a:t>: int add(int, int)</a:t>
            </a:r>
          </a:p>
          <a:p>
            <a:pPr algn="l"/>
            <a:r>
              <a:rPr lang="en-US" sz="1400" dirty="0">
                <a:latin typeface="Consolas" panose="020B0609020204030204" pitchFamily="49" charset="0"/>
              </a:rPr>
              <a:t>          </a:t>
            </a:r>
            <a:r>
              <a:rPr lang="en-US" sz="1100" dirty="0">
                <a:latin typeface="Consolas" panose="020B0609020204030204" pitchFamily="49" charset="0"/>
              </a:rPr>
              <a:t>0x00001100:                        //  int add(int oper1, oper2) {</a:t>
            </a:r>
          </a:p>
          <a:p>
            <a:pPr algn="l"/>
            <a:r>
              <a:rPr lang="en-US" sz="1100" dirty="0">
                <a:latin typeface="Consolas" panose="020B0609020204030204" pitchFamily="49" charset="0"/>
              </a:rPr>
              <a:t>             0x00001100: 0x7c 0xa3 0x22 0x14    //    int result = oper1 + oper2;</a:t>
            </a:r>
          </a:p>
          <a:p>
            <a:pPr algn="l"/>
            <a:r>
              <a:rPr lang="en-US" sz="1100" dirty="0">
                <a:latin typeface="Consolas" panose="020B0609020204030204" pitchFamily="49" charset="0"/>
              </a:rPr>
              <a:t>             0x00001104: 0x7c 0xa3 0x2b 0x78    //    return result;</a:t>
            </a:r>
          </a:p>
          <a:p>
            <a:pPr algn="l"/>
            <a:r>
              <a:rPr lang="en-US" sz="1100" dirty="0">
                <a:latin typeface="Consolas" panose="020B0609020204030204" pitchFamily="49" charset="0"/>
              </a:rPr>
              <a:t>             0x00001108: 0x4e 0x80 0x00 0x20    //  }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>
                <a:latin typeface="+mj-lt"/>
              </a:rPr>
              <a:t>Данные</a:t>
            </a:r>
            <a:r>
              <a:rPr lang="en-US" sz="1400" dirty="0">
                <a:latin typeface="+mj-lt"/>
              </a:rPr>
              <a:t>: (none)</a:t>
            </a:r>
          </a:p>
        </p:txBody>
      </p:sp>
    </p:spTree>
    <p:extLst>
      <p:ext uri="{BB962C8B-B14F-4D97-AF65-F5344CB8AC3E}">
        <p14:creationId xmlns:p14="http://schemas.microsoft.com/office/powerpoint/2010/main" val="1889394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Схема жизни императивного ПО</a:t>
            </a:r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4049F152-1418-4673-BD8A-E78CC92752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660337"/>
              </p:ext>
            </p:extLst>
          </p:nvPr>
        </p:nvGraphicFramePr>
        <p:xfrm>
          <a:off x="539552" y="1124744"/>
          <a:ext cx="8287282" cy="5733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r:id="rId3" imgW="9953318" imgH="6893100" progId="Visio.Drawing.11">
                  <p:embed/>
                </p:oleObj>
              </mc:Choice>
              <mc:Fallback>
                <p:oleObj r:id="rId3" imgW="9953318" imgH="689310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124744"/>
                        <a:ext cx="8287282" cy="5733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7413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Уязвимости в Представлениях ПО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4D4CB8-CA3E-4B2A-984F-8214309101A2}"/>
              </a:ext>
            </a:extLst>
          </p:cNvPr>
          <p:cNvSpPr txBox="1"/>
          <p:nvPr/>
        </p:nvSpPr>
        <p:spPr>
          <a:xfrm>
            <a:off x="179512" y="1196752"/>
            <a:ext cx="8784976" cy="9848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Существующие определения Уязвимостей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Плохо формализованы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Больше практические, чем теоретические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Не подходят полностью для математических аппаратов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8FFC24-9D07-4224-A5BA-7AE368651287}"/>
              </a:ext>
            </a:extLst>
          </p:cNvPr>
          <p:cNvSpPr txBox="1"/>
          <p:nvPr/>
        </p:nvSpPr>
        <p:spPr>
          <a:xfrm>
            <a:off x="179512" y="3206775"/>
            <a:ext cx="8784976" cy="163121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Особенности введенного понятия Уязвимости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Первое Представление не имеет уязвимостей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Каждое следующие Представление может получать новые уязвимости</a:t>
            </a:r>
            <a:r>
              <a:rPr lang="en-US" sz="1400" dirty="0"/>
              <a:t>: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Явно в процессе работы с Представлением (Человеком)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Неявно в процессе преобразования Представлений (Автоматом)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Последнее Представление имеет все накопленные в предыдущих уязвимости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По мере уменьшения абстракции Представлений уменьшается и абстракция Уязвимостей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22A04B2-2BE1-46AF-AF9B-C6C031945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84006"/>
              </p:ext>
            </p:extLst>
          </p:nvPr>
        </p:nvGraphicFramePr>
        <p:xfrm>
          <a:off x="179512" y="5178968"/>
          <a:ext cx="8784976" cy="15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1143506627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989445979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Тип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Описание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62341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Высокоуровневые (ВУ)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Ошибки в архитектуре или концепции ПО: нарушение общих принципов ее функционирования, безопасности и т.п.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8276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/>
                        <a:t>Среднеуровневые</a:t>
                      </a:r>
                      <a:r>
                        <a:rPr lang="ru-RU" sz="1200" dirty="0"/>
                        <a:t> (СУ)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Неверная реализация алгоритмов подпрограмм, передачи входных параметров, возврата из нее и т.п.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1769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Низкоуровневые (НУ)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Ошибки в вычислениях, структурах данных, доступе к ним и т.п.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99547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88CA1B5-E9E9-4F68-A5FA-E516C6851868}"/>
              </a:ext>
            </a:extLst>
          </p:cNvPr>
          <p:cNvSpPr txBox="1"/>
          <p:nvPr/>
        </p:nvSpPr>
        <p:spPr>
          <a:xfrm>
            <a:off x="179512" y="2309044"/>
            <a:ext cx="8784976" cy="769441"/>
          </a:xfrm>
          <a:prstGeom prst="rect">
            <a:avLst/>
          </a:prstGeom>
          <a:solidFill>
            <a:srgbClr val="FFC5C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600" dirty="0"/>
              <a:t>Вариант определения Уязвимости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Уязвимость – некоторое отличие между начальным (идейно задуманным) и конечным (реально выполняемым) Представлениями ПО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13A4F3-904B-4DF8-9D82-23D874375AC2}"/>
              </a:ext>
            </a:extLst>
          </p:cNvPr>
          <p:cNvSpPr txBox="1"/>
          <p:nvPr/>
        </p:nvSpPr>
        <p:spPr>
          <a:xfrm>
            <a:off x="179512" y="4883323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Можно ввести тип Уязвимости согласно ее структурному уровню</a:t>
            </a:r>
            <a:r>
              <a:rPr lang="en-US" sz="16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53343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1</a:t>
            </a:r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350642"/>
            <a:ext cx="871296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Название</a:t>
            </a:r>
            <a:r>
              <a:rPr lang="en-US" dirty="0"/>
              <a:t>:</a:t>
            </a:r>
            <a:endParaRPr lang="ru-RU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Исследование полного жизненного цикла ПО</a:t>
            </a:r>
            <a:endParaRPr lang="ru-RU" sz="1600" dirty="0">
              <a:solidFill>
                <a:srgbClr val="0F3F85"/>
              </a:solidFill>
            </a:endParaRPr>
          </a:p>
          <a:p>
            <a:pPr lvl="1" algn="l"/>
            <a:endParaRPr lang="ru-RU" dirty="0">
              <a:solidFill>
                <a:srgbClr val="0F3F85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Цель</a:t>
            </a:r>
            <a:r>
              <a:rPr lang="en-US" dirty="0"/>
              <a:t>:</a:t>
            </a:r>
            <a:endParaRPr lang="ru-RU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Научиться понимать Представления ПО на всем процессе его создания (от задумки до реализации)</a:t>
            </a:r>
          </a:p>
          <a:p>
            <a:pPr lvl="1" algn="l"/>
            <a:endParaRPr lang="ru-RU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Будущее применение</a:t>
            </a:r>
            <a:r>
              <a:rPr lang="en-US" dirty="0"/>
              <a:t>:</a:t>
            </a:r>
            <a:endParaRPr lang="ru-RU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Понимание процесса создания ПО в философских </a:t>
            </a:r>
            <a:r>
              <a:rPr lang="ru-RU" sz="1600" dirty="0"/>
              <a:t>категориях –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ru-RU" sz="1600" dirty="0"/>
              <a:t>Форма</a:t>
            </a:r>
            <a:r>
              <a:rPr lang="en-US" sz="1600" dirty="0"/>
              <a:t> VS </a:t>
            </a:r>
            <a:r>
              <a:rPr lang="ru-RU" sz="1600" dirty="0"/>
              <a:t>Содержание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Понимание, как рождаются, живут и умирают программы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Анализ ПО в любом его состоянии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Разработка ПО любой сложности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Поиск уязвимостей любого структурного уровня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Формализация процессов разработки ПО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Формализация процессов поиска уязвимостей в ПО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262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2</a:t>
            </a:r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196752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1. Выбрать простую идею своей новой программы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i="1" dirty="0"/>
              <a:t>Например</a:t>
            </a:r>
            <a:r>
              <a:rPr lang="en-US" sz="1600" dirty="0"/>
              <a:t>:</a:t>
            </a:r>
            <a:r>
              <a:rPr lang="ru-RU" sz="1600" dirty="0"/>
              <a:t> арифметический калькулятор</a:t>
            </a:r>
            <a:endParaRPr lang="ru-RU" sz="1600" dirty="0">
              <a:solidFill>
                <a:srgbClr val="0F3F85"/>
              </a:solidFill>
            </a:endParaRPr>
          </a:p>
          <a:p>
            <a:pPr lvl="1" algn="l"/>
            <a:endParaRPr lang="ru-RU" dirty="0">
              <a:solidFill>
                <a:srgbClr val="0F3F85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2. Описать идею программы (ППО_1)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i="1" dirty="0"/>
              <a:t>Например</a:t>
            </a:r>
            <a:r>
              <a:rPr lang="en-US" sz="1600" dirty="0"/>
              <a:t>:</a:t>
            </a:r>
            <a:r>
              <a:rPr lang="ru-RU" sz="1600" dirty="0"/>
              <a:t> программа должна складывать, вычитать, умножать и делить числа диапазона 0 … 65535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0F3F85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3. Создать концептуальную модель программы (ППО_2)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i="1" dirty="0"/>
              <a:t>Например</a:t>
            </a:r>
            <a:r>
              <a:rPr lang="en-US" sz="1600" dirty="0"/>
              <a:t>:</a:t>
            </a:r>
            <a:r>
              <a:rPr lang="ru-RU" sz="1600" dirty="0"/>
              <a:t> модель в виде рисунка с взаимосвязью процессов (ввод</a:t>
            </a:r>
            <a:r>
              <a:rPr lang="en-US" sz="1600" dirty="0"/>
              <a:t>/</a:t>
            </a:r>
            <a:r>
              <a:rPr lang="ru-RU" sz="1600" dirty="0"/>
              <a:t>вывод данных и их вычисление), операций (</a:t>
            </a:r>
            <a:r>
              <a:rPr lang="en-US" sz="1600" dirty="0"/>
              <a:t>+ - * /</a:t>
            </a:r>
            <a:r>
              <a:rPr lang="ru-RU" sz="1600" dirty="0"/>
              <a:t>) и объектов (числа)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0F3F85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4. Создать архитектуру своей программы (ППО_3)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i="1" dirty="0"/>
              <a:t>Например</a:t>
            </a:r>
            <a:r>
              <a:rPr lang="en-US" sz="1600" dirty="0"/>
              <a:t>:</a:t>
            </a:r>
            <a:endParaRPr lang="ru-RU" sz="16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Модули ввода, вывода и вычисления (на языке </a:t>
            </a:r>
            <a:r>
              <a:rPr lang="en-US" sz="1400" dirty="0"/>
              <a:t>C</a:t>
            </a:r>
            <a:r>
              <a:rPr lang="ru-RU" sz="1400" dirty="0"/>
              <a:t>)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Объекты входных</a:t>
            </a:r>
            <a:r>
              <a:rPr lang="en-US" sz="1400" dirty="0"/>
              <a:t>/</a:t>
            </a:r>
            <a:r>
              <a:rPr lang="ru-RU" sz="1400" dirty="0"/>
              <a:t>выходных данных (типа </a:t>
            </a:r>
            <a:r>
              <a:rPr lang="en-US" sz="1400" dirty="0"/>
              <a:t>Int)</a:t>
            </a:r>
            <a:endParaRPr lang="ru-RU" sz="14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Подпрограммы для основных процессов и операций (</a:t>
            </a:r>
            <a:r>
              <a:rPr lang="en-US" sz="1400" dirty="0"/>
              <a:t>input/output/add/sub/</a:t>
            </a:r>
            <a:r>
              <a:rPr lang="en-US" sz="1400" dirty="0" err="1"/>
              <a:t>mul</a:t>
            </a:r>
            <a:r>
              <a:rPr lang="en-US" sz="1400" dirty="0"/>
              <a:t>/div)</a:t>
            </a:r>
            <a:endParaRPr lang="ru-RU" sz="14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Внешние подключаемые библиотеки</a:t>
            </a:r>
            <a:r>
              <a:rPr lang="en-US" sz="1400" dirty="0"/>
              <a:t> (</a:t>
            </a:r>
            <a:r>
              <a:rPr lang="en-US" sz="1400" dirty="0" err="1"/>
              <a:t>stdlib.h</a:t>
            </a:r>
            <a:r>
              <a:rPr lang="en-US" sz="1400" dirty="0"/>
              <a:t>/</a:t>
            </a:r>
            <a:r>
              <a:rPr lang="en-US" sz="1400" dirty="0" err="1"/>
              <a:t>stdio.h</a:t>
            </a:r>
            <a:r>
              <a:rPr lang="en-US" sz="1400" dirty="0"/>
              <a:t>)</a:t>
            </a:r>
            <a:endParaRPr lang="ru-RU" sz="1400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0F3F85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5. Создать блок-схемы алгоритмов 3-х любых подпрограмм (ППО_4)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i="1" dirty="0"/>
              <a:t>Например</a:t>
            </a:r>
            <a:r>
              <a:rPr lang="en-US" sz="1600" dirty="0"/>
              <a:t>: </a:t>
            </a:r>
            <a:r>
              <a:rPr lang="ru-RU" sz="1600" dirty="0"/>
              <a:t>блок-схемы подпрограмм для ввода данных, деления и вывода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9633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3</a:t>
            </a:r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196752"/>
            <a:ext cx="871296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6. Написать исходный код для выбранных 3-х блок-схем (ППО_5)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i="1" dirty="0"/>
              <a:t>Например</a:t>
            </a:r>
            <a:r>
              <a:rPr lang="en-US" sz="1600" dirty="0"/>
              <a:t>: </a:t>
            </a:r>
            <a:r>
              <a:rPr lang="ru-RU" sz="1600" dirty="0"/>
              <a:t>исходный код для подпрограмм ввода данных, деления и вывода данных</a:t>
            </a:r>
            <a:endParaRPr lang="ru-RU" sz="1600" dirty="0">
              <a:solidFill>
                <a:srgbClr val="0F3F85"/>
              </a:solidFill>
            </a:endParaRPr>
          </a:p>
          <a:p>
            <a:pPr algn="l"/>
            <a:r>
              <a:rPr lang="en-US" sz="1400" dirty="0"/>
              <a:t>//</a:t>
            </a:r>
            <a:r>
              <a:rPr lang="ru-RU" sz="1400" dirty="0"/>
              <a:t> Язык программирования – любой кроме эзотерических*</a:t>
            </a:r>
            <a:r>
              <a:rPr lang="en-US" sz="1400" dirty="0"/>
              <a:t>;</a:t>
            </a:r>
            <a:r>
              <a:rPr lang="ru-RU" sz="1400" dirty="0"/>
              <a:t> рекомендовано –</a:t>
            </a:r>
            <a:r>
              <a:rPr lang="en-US" sz="1400" dirty="0"/>
              <a:t> C/C#/Java</a:t>
            </a:r>
            <a:endParaRPr lang="ru-RU" sz="140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ru-RU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7. Скомпилировать исходный код 3-х блок-схем в ассемблерный или байт-код (ППО_6)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i="1" dirty="0"/>
              <a:t>Например</a:t>
            </a:r>
            <a:r>
              <a:rPr lang="en-US" sz="1600" dirty="0"/>
              <a:t>: </a:t>
            </a:r>
            <a:r>
              <a:rPr lang="ru-RU" sz="1600" dirty="0"/>
              <a:t>ассемблерный код для подпрограмм ввода данных, деления и вывода данных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i="1" dirty="0"/>
              <a:t>Например</a:t>
            </a:r>
            <a:r>
              <a:rPr lang="en-US" sz="1600" dirty="0"/>
              <a:t>: </a:t>
            </a:r>
            <a:r>
              <a:rPr lang="ru-RU" sz="1600" dirty="0"/>
              <a:t>байт-код </a:t>
            </a:r>
            <a:r>
              <a:rPr lang="en-US" sz="1600" dirty="0"/>
              <a:t>(CIL/JBC) </a:t>
            </a:r>
            <a:r>
              <a:rPr lang="ru-RU" sz="1600" dirty="0"/>
              <a:t>для подпрограмм ввода данных, деления и вывода данных</a:t>
            </a:r>
            <a:endParaRPr lang="ru-RU" sz="1600" dirty="0">
              <a:solidFill>
                <a:srgbClr val="0F3F85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ru-RU" sz="1600" dirty="0">
              <a:solidFill>
                <a:srgbClr val="0F3F85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8. Для каждого из представлений ППО_1–ППО_6 придумать уязвимость, которая может появиться в этом представлении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i="1" dirty="0"/>
              <a:t>Например</a:t>
            </a:r>
            <a:r>
              <a:rPr lang="en-US" sz="1600" i="1" dirty="0"/>
              <a:t>:</a:t>
            </a:r>
            <a:r>
              <a:rPr lang="en-US" sz="1600" dirty="0"/>
              <a:t> </a:t>
            </a:r>
            <a:r>
              <a:rPr lang="ru-RU" sz="1600" dirty="0"/>
              <a:t>для следующих представлений возможны уязвимости</a:t>
            </a:r>
            <a:r>
              <a:rPr lang="en-US" sz="1600" dirty="0"/>
              <a:t>: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ППО_1 – Нету, оно считается идеальным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ППО_2 – Под </a:t>
            </a:r>
            <a:r>
              <a:rPr lang="ru-RU" sz="1400"/>
              <a:t>числами ошибочно понимаются </a:t>
            </a:r>
            <a:r>
              <a:rPr lang="ru-RU" sz="1400" dirty="0"/>
              <a:t>знаковые</a:t>
            </a:r>
            <a:r>
              <a:rPr lang="en-US" sz="1400" dirty="0"/>
              <a:t>: </a:t>
            </a:r>
            <a:r>
              <a:rPr lang="ru-RU" sz="1400" dirty="0"/>
              <a:t>–65535 </a:t>
            </a:r>
            <a:r>
              <a:rPr lang="en-US" sz="1400" dirty="0"/>
              <a:t>…</a:t>
            </a:r>
            <a:r>
              <a:rPr lang="ru-RU" sz="1400" dirty="0"/>
              <a:t> +65535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ППО_3 – Тип данных для работы с числами (0 … 65535) не вмещает весь диапазон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ППО_4 – Не обрабатывается ситуация деления на 0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ППО_5 – Не обрабатывается ситуация переполнения при сложении и умножении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ППО_6 – В результате ошибки в </a:t>
            </a:r>
            <a:r>
              <a:rPr lang="ru-RU" sz="1400" dirty="0" err="1"/>
              <a:t>оптимиз</a:t>
            </a:r>
            <a:r>
              <a:rPr lang="ru-RU" sz="1400" dirty="0"/>
              <a:t>. компилятора удалена проверка деления на 0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028395-927E-426A-B302-855116D1DA25}"/>
              </a:ext>
            </a:extLst>
          </p:cNvPr>
          <p:cNvSpPr txBox="1"/>
          <p:nvPr/>
        </p:nvSpPr>
        <p:spPr>
          <a:xfrm>
            <a:off x="107504" y="6390853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i="1" dirty="0">
                <a:solidFill>
                  <a:schemeClr val="accent1"/>
                </a:solidFill>
              </a:rPr>
              <a:t>// </a:t>
            </a:r>
            <a:r>
              <a:rPr lang="ru-RU" sz="1200" i="1" dirty="0">
                <a:solidFill>
                  <a:schemeClr val="accent1"/>
                </a:solidFill>
              </a:rPr>
              <a:t>Эзотерический язык программирования – разработанный для исследования, для доказательства возможной реализации идей, в качестве произведения программного искусства, в качестве шутки</a:t>
            </a:r>
            <a:endParaRPr lang="en-US" sz="12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51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Зачем знать жизненный цикл ПО</a:t>
            </a:r>
            <a:endParaRPr lang="en-US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E12CB0-441A-427F-9B7A-4CAE6DEAD5F4}"/>
              </a:ext>
            </a:extLst>
          </p:cNvPr>
          <p:cNvSpPr/>
          <p:nvPr/>
        </p:nvSpPr>
        <p:spPr>
          <a:xfrm>
            <a:off x="0" y="119675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600" dirty="0"/>
              <a:t>Задачи дисциплины </a:t>
            </a:r>
            <a:r>
              <a:rPr lang="en-US" sz="1600" dirty="0"/>
              <a:t>“</a:t>
            </a:r>
            <a:r>
              <a:rPr lang="ru-RU" sz="1600" dirty="0"/>
              <a:t>Защита программ и данных</a:t>
            </a:r>
            <a:r>
              <a:rPr lang="en-US" sz="1600" dirty="0"/>
              <a:t>” :</a:t>
            </a:r>
            <a:endParaRPr lang="ru-RU" sz="1600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Анализ ПО и защита от него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Внедрение уязвимостей в ПО и защита от них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7803EA6-9F26-4583-A655-A70797BCED90}"/>
              </a:ext>
            </a:extLst>
          </p:cNvPr>
          <p:cNvSpPr/>
          <p:nvPr/>
        </p:nvSpPr>
        <p:spPr>
          <a:xfrm>
            <a:off x="0" y="2286417"/>
            <a:ext cx="91440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600" dirty="0"/>
              <a:t>Необходимо понять</a:t>
            </a:r>
            <a:r>
              <a:rPr lang="en-US" sz="1600" dirty="0"/>
              <a:t>:</a:t>
            </a:r>
            <a:endParaRPr lang="ru-RU" sz="1600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В каких состояниях бывает ПО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Как происходит переход между состояниями ПО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Как можно анализировать ПО в этих состояниях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Когда и как могут появиться уязвимости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Как и какие искать уязвимости в различных состояниях ПО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F6F85CE-72A3-4987-9D65-724C0B178BEE}"/>
              </a:ext>
            </a:extLst>
          </p:cNvPr>
          <p:cNvSpPr/>
          <p:nvPr/>
        </p:nvSpPr>
        <p:spPr>
          <a:xfrm>
            <a:off x="0" y="400506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600" dirty="0"/>
              <a:t>Для этого узнаем про</a:t>
            </a:r>
            <a:r>
              <a:rPr lang="en-US" sz="1600" dirty="0"/>
              <a:t>:</a:t>
            </a:r>
            <a:endParaRPr lang="ru-RU" sz="1600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Представления ПО (ППО) – состояние ПО в некоторый момент времени при его разработке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Преобразования ППО – какие есть способы преобразования ППО (прямые</a:t>
            </a:r>
            <a:r>
              <a:rPr lang="en-US" sz="1400" dirty="0"/>
              <a:t>/</a:t>
            </a:r>
            <a:r>
              <a:rPr lang="ru-RU" sz="1400" dirty="0"/>
              <a:t>обратные)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Жизненный цикл ПО – логика преобразований ППО от начального до конечного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Уязвимости в ППО – какие причины и способы появления уязвимостей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EA120E4-C285-426F-B9AA-44B73D9EADF3}"/>
              </a:ext>
            </a:extLst>
          </p:cNvPr>
          <p:cNvSpPr/>
          <p:nvPr/>
        </p:nvSpPr>
        <p:spPr>
          <a:xfrm>
            <a:off x="0" y="5397023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600" dirty="0"/>
              <a:t>Чем не подходят классические способы описания жизненного цикла ПО</a:t>
            </a:r>
            <a:r>
              <a:rPr lang="en-US" sz="1600" dirty="0"/>
              <a:t>:</a:t>
            </a:r>
            <a:endParaRPr lang="ru-RU" sz="1600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Часто описывают процесс не разработки, а ведения целого проекта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Имеют практическую значимость, а не теоретическую (научную)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Не достаточно детализируют именно различные состояния ПО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Не позволяют выявить способы появления и обнаружения уязвимостей</a:t>
            </a:r>
          </a:p>
        </p:txBody>
      </p:sp>
    </p:spTree>
    <p:extLst>
      <p:ext uri="{BB962C8B-B14F-4D97-AF65-F5344CB8AC3E}">
        <p14:creationId xmlns:p14="http://schemas.microsoft.com/office/powerpoint/2010/main" val="19771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2195513" y="2132013"/>
            <a:ext cx="5689600" cy="7921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Вопросы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Метаморфозы* ПО </a:t>
            </a:r>
            <a:endParaRPr lang="en-US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E12CB0-441A-427F-9B7A-4CAE6DEAD5F4}"/>
              </a:ext>
            </a:extLst>
          </p:cNvPr>
          <p:cNvSpPr/>
          <p:nvPr/>
        </p:nvSpPr>
        <p:spPr>
          <a:xfrm>
            <a:off x="0" y="119675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600" dirty="0"/>
              <a:t>Философские категории (присутствующие всегда, взаимосвязанные)</a:t>
            </a:r>
            <a:r>
              <a:rPr lang="en-US" sz="1600" dirty="0"/>
              <a:t>:</a:t>
            </a:r>
            <a:endParaRPr lang="ru-RU" sz="1600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Форма – внешнее проявление представления объекта (вид состояния ПО)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Содержание – внутренняя суть объекта (смысл состояния ПО)</a:t>
            </a:r>
          </a:p>
        </p:txBody>
      </p:sp>
      <p:pic>
        <p:nvPicPr>
          <p:cNvPr id="116740" name="Picture 4" descr="ÐÐ°ÑÑÐ¸Ð½ÐºÐ¸ Ð¿Ð¾ Ð·Ð°Ð¿ÑÐ¾ÑÑ ÑÑÐ°ÐºÐ°Ð½ Ñ Ð²Ð¾Ð´Ð¾Ð¹">
            <a:extLst>
              <a:ext uri="{FF2B5EF4-FFF2-40B4-BE49-F238E27FC236}">
                <a16:creationId xmlns:a16="http://schemas.microsoft.com/office/drawing/2014/main" id="{6F85CBFF-CBEE-45F7-B475-E8D939D78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441132"/>
            <a:ext cx="1799353" cy="270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41C151D-A554-4B4B-8421-545522D0A9FA}"/>
              </a:ext>
            </a:extLst>
          </p:cNvPr>
          <p:cNvSpPr txBox="1"/>
          <p:nvPr/>
        </p:nvSpPr>
        <p:spPr>
          <a:xfrm>
            <a:off x="5868144" y="2143598"/>
            <a:ext cx="902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Форма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B6D7FA-A66F-4638-86A5-541E7A495489}"/>
              </a:ext>
            </a:extLst>
          </p:cNvPr>
          <p:cNvSpPr txBox="1"/>
          <p:nvPr/>
        </p:nvSpPr>
        <p:spPr>
          <a:xfrm>
            <a:off x="5522543" y="3429000"/>
            <a:ext cx="1532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Содержание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B6E5E037-1CCD-4E70-A963-44604994D7C4}"/>
              </a:ext>
            </a:extLst>
          </p:cNvPr>
          <p:cNvCxnSpPr>
            <a:cxnSpLocks/>
            <a:stCxn id="3" idx="3"/>
          </p:cNvCxnSpPr>
          <p:nvPr/>
        </p:nvCxnSpPr>
        <p:spPr bwMode="auto">
          <a:xfrm>
            <a:off x="6770955" y="2328264"/>
            <a:ext cx="825381" cy="184666"/>
          </a:xfrm>
          <a:prstGeom prst="straightConnector1">
            <a:avLst/>
          </a:prstGeom>
          <a:ln w="38100"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FE56FDA6-2AA9-481A-9414-243545FACF4A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 flipV="1">
            <a:off x="7055078" y="3077545"/>
            <a:ext cx="901298" cy="536121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7195B80-47D1-49A3-BC54-9BAA3D691AE5}"/>
              </a:ext>
            </a:extLst>
          </p:cNvPr>
          <p:cNvSpPr txBox="1"/>
          <p:nvPr/>
        </p:nvSpPr>
        <p:spPr>
          <a:xfrm>
            <a:off x="2595378" y="2690336"/>
            <a:ext cx="2385909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Consolas" panose="020B0609020204030204" pitchFamily="49" charset="0"/>
              </a:rPr>
              <a:t>int main(){</a:t>
            </a:r>
          </a:p>
          <a:p>
            <a:pPr algn="just"/>
            <a:r>
              <a:rPr lang="en-US" sz="1400" dirty="0">
                <a:latin typeface="Consolas" panose="020B0609020204030204" pitchFamily="49" charset="0"/>
              </a:rPr>
              <a:t>    print(“Hello”);</a:t>
            </a:r>
          </a:p>
          <a:p>
            <a:pPr algn="just"/>
            <a:r>
              <a:rPr lang="en-US" sz="1400" dirty="0">
                <a:latin typeface="Consolas" panose="020B0609020204030204" pitchFamily="49" charset="0"/>
              </a:rPr>
              <a:t>}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4EDA7CFE-DB98-4281-B913-5A414A2C0368}"/>
              </a:ext>
            </a:extLst>
          </p:cNvPr>
          <p:cNvCxnSpPr>
            <a:cxnSpLocks/>
            <a:stCxn id="3" idx="1"/>
          </p:cNvCxnSpPr>
          <p:nvPr/>
        </p:nvCxnSpPr>
        <p:spPr bwMode="auto">
          <a:xfrm flipH="1">
            <a:off x="4838702" y="2328264"/>
            <a:ext cx="1029442" cy="0"/>
          </a:xfrm>
          <a:prstGeom prst="straightConnector1">
            <a:avLst/>
          </a:prstGeom>
          <a:ln w="38100"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BAE3A247-F65F-4976-8B09-4383CFF6E738}"/>
              </a:ext>
            </a:extLst>
          </p:cNvPr>
          <p:cNvCxnSpPr>
            <a:cxnSpLocks/>
          </p:cNvCxnSpPr>
          <p:nvPr/>
        </p:nvCxnSpPr>
        <p:spPr bwMode="auto">
          <a:xfrm flipH="1">
            <a:off x="4838700" y="3623256"/>
            <a:ext cx="683843" cy="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F137D27-3377-4F2E-8554-C4F06EB52B23}"/>
              </a:ext>
            </a:extLst>
          </p:cNvPr>
          <p:cNvSpPr txBox="1"/>
          <p:nvPr/>
        </p:nvSpPr>
        <p:spPr>
          <a:xfrm>
            <a:off x="2542157" y="2095108"/>
            <a:ext cx="2533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400" dirty="0"/>
              <a:t>//</a:t>
            </a:r>
            <a:r>
              <a:rPr lang="ru-RU" sz="1400" dirty="0"/>
              <a:t> Текст на</a:t>
            </a:r>
            <a:br>
              <a:rPr lang="ru-RU" sz="1400" dirty="0"/>
            </a:br>
            <a:r>
              <a:rPr lang="en-US" sz="1400" dirty="0"/>
              <a:t>// </a:t>
            </a:r>
            <a:r>
              <a:rPr lang="ru-RU" sz="1400" dirty="0"/>
              <a:t>языке программирования</a:t>
            </a:r>
            <a:endParaRPr lang="en-US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F83160B-4A71-4B29-BE35-A646EBE2B1D8}"/>
              </a:ext>
            </a:extLst>
          </p:cNvPr>
          <p:cNvSpPr txBox="1"/>
          <p:nvPr/>
        </p:nvSpPr>
        <p:spPr>
          <a:xfrm>
            <a:off x="2555776" y="3481263"/>
            <a:ext cx="226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//</a:t>
            </a:r>
            <a:r>
              <a:rPr lang="ru-RU" sz="1400" dirty="0"/>
              <a:t> Вывод слова </a:t>
            </a:r>
            <a:r>
              <a:rPr lang="en-US" sz="1400" dirty="0"/>
              <a:t>“Hello”</a:t>
            </a:r>
          </a:p>
        </p:txBody>
      </p:sp>
      <p:sp>
        <p:nvSpPr>
          <p:cNvPr id="29" name="Блок-схема: ручной ввод 28">
            <a:extLst>
              <a:ext uri="{FF2B5EF4-FFF2-40B4-BE49-F238E27FC236}">
                <a16:creationId xmlns:a16="http://schemas.microsoft.com/office/drawing/2014/main" id="{9CE9C267-90C3-46F9-B53B-4A407AD78CC6}"/>
              </a:ext>
            </a:extLst>
          </p:cNvPr>
          <p:cNvSpPr/>
          <p:nvPr/>
        </p:nvSpPr>
        <p:spPr bwMode="auto">
          <a:xfrm>
            <a:off x="6236044" y="4840261"/>
            <a:ext cx="2232978" cy="1116632"/>
          </a:xfrm>
          <a:prstGeom prst="flowChartManualInpu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Форма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_N</a:t>
            </a:r>
          </a:p>
        </p:txBody>
      </p:sp>
      <p:sp>
        <p:nvSpPr>
          <p:cNvPr id="33" name="Параллелограмм 32">
            <a:extLst>
              <a:ext uri="{FF2B5EF4-FFF2-40B4-BE49-F238E27FC236}">
                <a16:creationId xmlns:a16="http://schemas.microsoft.com/office/drawing/2014/main" id="{0C7A2136-96A0-48E6-A241-5684F819E4BB}"/>
              </a:ext>
            </a:extLst>
          </p:cNvPr>
          <p:cNvSpPr/>
          <p:nvPr/>
        </p:nvSpPr>
        <p:spPr bwMode="auto">
          <a:xfrm>
            <a:off x="6391134" y="5374630"/>
            <a:ext cx="1938593" cy="448104"/>
          </a:xfrm>
          <a:prstGeom prst="parallelogram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Содержание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Двойная волна 35">
            <a:extLst>
              <a:ext uri="{FF2B5EF4-FFF2-40B4-BE49-F238E27FC236}">
                <a16:creationId xmlns:a16="http://schemas.microsoft.com/office/drawing/2014/main" id="{F9F31394-05B4-4710-BA44-8D50FB9C2C16}"/>
              </a:ext>
            </a:extLst>
          </p:cNvPr>
          <p:cNvSpPr/>
          <p:nvPr/>
        </p:nvSpPr>
        <p:spPr bwMode="auto">
          <a:xfrm>
            <a:off x="673247" y="4844262"/>
            <a:ext cx="2386585" cy="1148866"/>
          </a:xfrm>
          <a:prstGeom prst="doubleWav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Форма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_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Параллелограмм 36">
            <a:extLst>
              <a:ext uri="{FF2B5EF4-FFF2-40B4-BE49-F238E27FC236}">
                <a16:creationId xmlns:a16="http://schemas.microsoft.com/office/drawing/2014/main" id="{F7C7AC2C-7C9D-4DB8-8306-1712FB5844FC}"/>
              </a:ext>
            </a:extLst>
          </p:cNvPr>
          <p:cNvSpPr/>
          <p:nvPr/>
        </p:nvSpPr>
        <p:spPr bwMode="auto">
          <a:xfrm>
            <a:off x="904411" y="5336421"/>
            <a:ext cx="1938959" cy="448104"/>
          </a:xfrm>
          <a:prstGeom prst="parallelogram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Содержание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Стрелка: вправо 33">
            <a:extLst>
              <a:ext uri="{FF2B5EF4-FFF2-40B4-BE49-F238E27FC236}">
                <a16:creationId xmlns:a16="http://schemas.microsoft.com/office/drawing/2014/main" id="{65FDE3CC-FA30-4D87-9CDE-26E93C27DFE9}"/>
              </a:ext>
            </a:extLst>
          </p:cNvPr>
          <p:cNvSpPr/>
          <p:nvPr/>
        </p:nvSpPr>
        <p:spPr bwMode="auto">
          <a:xfrm>
            <a:off x="3368303" y="5266455"/>
            <a:ext cx="2823930" cy="484632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1086604-5BE9-4665-9124-7ECC13A49B67}"/>
              </a:ext>
            </a:extLst>
          </p:cNvPr>
          <p:cNvSpPr txBox="1"/>
          <p:nvPr/>
        </p:nvSpPr>
        <p:spPr>
          <a:xfrm>
            <a:off x="1114709" y="4197343"/>
            <a:ext cx="1518365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/>
                </a:solidFill>
              </a:rPr>
              <a:t>Человек</a:t>
            </a:r>
          </a:p>
          <a:p>
            <a:r>
              <a:rPr lang="ru-RU" sz="1400" dirty="0">
                <a:solidFill>
                  <a:schemeClr val="tx1"/>
                </a:solidFill>
              </a:rPr>
              <a:t>(Разработчик)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83B923A-8514-4EDF-AED3-E5D0C6613183}"/>
              </a:ext>
            </a:extLst>
          </p:cNvPr>
          <p:cNvSpPr txBox="1"/>
          <p:nvPr/>
        </p:nvSpPr>
        <p:spPr>
          <a:xfrm>
            <a:off x="6771247" y="4249096"/>
            <a:ext cx="134043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/>
                </a:solidFill>
              </a:rPr>
              <a:t>Автомат</a:t>
            </a:r>
          </a:p>
          <a:p>
            <a:r>
              <a:rPr lang="ru-RU" sz="1400" dirty="0">
                <a:solidFill>
                  <a:schemeClr val="tx1"/>
                </a:solidFill>
              </a:rPr>
              <a:t>(Процессор)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C731FFB-18C0-41CD-A926-F88933BA54DB}"/>
              </a:ext>
            </a:extLst>
          </p:cNvPr>
          <p:cNvSpPr txBox="1"/>
          <p:nvPr/>
        </p:nvSpPr>
        <p:spPr>
          <a:xfrm>
            <a:off x="3441847" y="4197743"/>
            <a:ext cx="2510624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/>
                </a:solidFill>
              </a:rPr>
              <a:t>Преобразователь формы</a:t>
            </a:r>
          </a:p>
          <a:p>
            <a:r>
              <a:rPr lang="ru-RU" sz="1400" dirty="0">
                <a:solidFill>
                  <a:schemeClr val="tx1"/>
                </a:solidFill>
              </a:rPr>
              <a:t>(Компилятор)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8B5B5E-B99A-47FA-A914-D314E7012EC9}"/>
              </a:ext>
            </a:extLst>
          </p:cNvPr>
          <p:cNvSpPr txBox="1"/>
          <p:nvPr/>
        </p:nvSpPr>
        <p:spPr>
          <a:xfrm>
            <a:off x="673247" y="6001543"/>
            <a:ext cx="2074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ППО_1 (для человека)</a:t>
            </a:r>
            <a:endParaRPr lang="en-US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CD1E5D-C3EC-4D9C-AA5F-11EAD062D5C5}"/>
              </a:ext>
            </a:extLst>
          </p:cNvPr>
          <p:cNvSpPr txBox="1"/>
          <p:nvPr/>
        </p:nvSpPr>
        <p:spPr>
          <a:xfrm>
            <a:off x="6363060" y="5997543"/>
            <a:ext cx="2105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ППО_</a:t>
            </a:r>
            <a:r>
              <a:rPr lang="en-US" sz="1400" dirty="0"/>
              <a:t>N</a:t>
            </a:r>
            <a:r>
              <a:rPr lang="ru-RU" sz="1400" dirty="0"/>
              <a:t> (для автомата)</a:t>
            </a:r>
            <a:endParaRPr lang="en-US" sz="1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0CC9119-5471-4956-832E-40391C8117AD}"/>
              </a:ext>
            </a:extLst>
          </p:cNvPr>
          <p:cNvSpPr txBox="1"/>
          <p:nvPr/>
        </p:nvSpPr>
        <p:spPr>
          <a:xfrm>
            <a:off x="3611497" y="6001543"/>
            <a:ext cx="2297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ППО_</a:t>
            </a:r>
            <a:r>
              <a:rPr lang="en-US" sz="1400" dirty="0"/>
              <a:t>X</a:t>
            </a:r>
            <a:r>
              <a:rPr lang="ru-RU" sz="1400" dirty="0"/>
              <a:t> (промежуточные)</a:t>
            </a: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CE5C02-88E0-43D4-B1B8-82E5F2749AD3}"/>
              </a:ext>
            </a:extLst>
          </p:cNvPr>
          <p:cNvSpPr txBox="1"/>
          <p:nvPr/>
        </p:nvSpPr>
        <p:spPr>
          <a:xfrm>
            <a:off x="107504" y="6362460"/>
            <a:ext cx="8928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i="1" dirty="0">
                <a:solidFill>
                  <a:schemeClr val="tx2"/>
                </a:solidFill>
              </a:rPr>
              <a:t>// </a:t>
            </a:r>
            <a:r>
              <a:rPr lang="ru-RU" sz="1200" i="1" dirty="0">
                <a:solidFill>
                  <a:schemeClr val="tx2"/>
                </a:solidFill>
              </a:rPr>
              <a:t>*Метаморфоза («через» + «форму») – превращение, преобразование чего-либо; наиболее общее понятие для процессов, происходящих во вселенной.</a:t>
            </a:r>
            <a:endParaRPr lang="en-US" sz="1200" i="1" dirty="0">
              <a:solidFill>
                <a:schemeClr val="tx2"/>
              </a:solidFill>
            </a:endParaRPr>
          </a:p>
        </p:txBody>
      </p:sp>
      <p:sp>
        <p:nvSpPr>
          <p:cNvPr id="8" name="Свиток: горизонтальный 7">
            <a:extLst>
              <a:ext uri="{FF2B5EF4-FFF2-40B4-BE49-F238E27FC236}">
                <a16:creationId xmlns:a16="http://schemas.microsoft.com/office/drawing/2014/main" id="{80A4B22F-70B9-423D-B852-0FD0DC41C6B8}"/>
              </a:ext>
            </a:extLst>
          </p:cNvPr>
          <p:cNvSpPr/>
          <p:nvPr/>
        </p:nvSpPr>
        <p:spPr bwMode="auto">
          <a:xfrm>
            <a:off x="7776017" y="738974"/>
            <a:ext cx="1259632" cy="576064"/>
          </a:xfrm>
          <a:prstGeom prst="horizontalScroll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200">
                <a:solidFill>
                  <a:srgbClr val="FF0000"/>
                </a:solidFill>
              </a:rPr>
              <a:t>Минутка</a:t>
            </a:r>
            <a:br>
              <a:rPr lang="ru-RU" sz="1200">
                <a:solidFill>
                  <a:srgbClr val="FF0000"/>
                </a:solidFill>
              </a:rPr>
            </a:br>
            <a:r>
              <a:rPr lang="ru-RU" sz="1200">
                <a:solidFill>
                  <a:srgbClr val="FF0000"/>
                </a:solidFill>
              </a:rPr>
              <a:t>философии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6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Характеристики Представления ПО</a:t>
            </a:r>
            <a:endParaRPr lang="en-US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854F9BC-F3AF-4EEA-8F72-4952F8288A36}"/>
              </a:ext>
            </a:extLst>
          </p:cNvPr>
          <p:cNvSpPr/>
          <p:nvPr/>
        </p:nvSpPr>
        <p:spPr>
          <a:xfrm>
            <a:off x="23788" y="1052736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500" dirty="0"/>
              <a:t>Характеристики Представления ПО</a:t>
            </a:r>
            <a:r>
              <a:rPr lang="en-US" sz="15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Назначение</a:t>
            </a:r>
            <a:r>
              <a:rPr lang="en-US" sz="1600" dirty="0"/>
              <a:t> – </a:t>
            </a:r>
            <a:r>
              <a:rPr lang="ru-RU" sz="1600" dirty="0"/>
              <a:t>то, зачем представление необходимо для жизни ПО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Форма – наиболее подходящий вид для назначения</a:t>
            </a:r>
            <a:r>
              <a:rPr lang="en-US" sz="1600" dirty="0"/>
              <a:t>: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300" dirty="0"/>
              <a:t>Словесная – естественный язык (русский)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300" dirty="0"/>
              <a:t>Графическая – блок-схемы, диаграммы, графы (ГОСТ)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300" dirty="0"/>
              <a:t>Программно-языковая – формально-знаковый текст на языке программирования (</a:t>
            </a:r>
            <a:r>
              <a:rPr lang="en-US" sz="1300" dirty="0"/>
              <a:t>C/C++/C#/Java)</a:t>
            </a:r>
            <a:endParaRPr lang="ru-RU" sz="13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300" dirty="0"/>
              <a:t>Бинарная – набора байтов (0</a:t>
            </a:r>
            <a:r>
              <a:rPr lang="en-US" sz="1300" dirty="0"/>
              <a:t>x12 </a:t>
            </a:r>
            <a:r>
              <a:rPr lang="ru-RU" sz="1300" dirty="0"/>
              <a:t>0</a:t>
            </a:r>
            <a:r>
              <a:rPr lang="en-US" sz="1300" dirty="0"/>
              <a:t>xD4 </a:t>
            </a:r>
            <a:r>
              <a:rPr lang="ru-RU" sz="1300" dirty="0"/>
              <a:t>0</a:t>
            </a:r>
            <a:r>
              <a:rPr lang="en-US" sz="1300" dirty="0"/>
              <a:t>x8C </a:t>
            </a:r>
            <a:r>
              <a:rPr lang="ru-RU" sz="1300" dirty="0"/>
              <a:t>0</a:t>
            </a:r>
            <a:r>
              <a:rPr lang="en-US" sz="1300" dirty="0" err="1"/>
              <a:t>xFF</a:t>
            </a:r>
            <a:r>
              <a:rPr lang="en-US" sz="1300" dirty="0"/>
              <a:t>…</a:t>
            </a:r>
            <a:r>
              <a:rPr lang="ru-RU" sz="1300" dirty="0"/>
              <a:t>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Содержание – уникальное </a:t>
            </a:r>
            <a:r>
              <a:rPr lang="ru-RU" sz="1600" i="1" dirty="0"/>
              <a:t>наполнение</a:t>
            </a:r>
            <a:r>
              <a:rPr lang="ru-RU" sz="1600" dirty="0"/>
              <a:t>, соответствующее назначение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81497E8-04CF-4B71-AFD7-9F8C41577E57}"/>
              </a:ext>
            </a:extLst>
          </p:cNvPr>
          <p:cNvSpPr/>
          <p:nvPr/>
        </p:nvSpPr>
        <p:spPr>
          <a:xfrm>
            <a:off x="23788" y="2903736"/>
            <a:ext cx="9144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500" dirty="0"/>
              <a:t>Представление может быть получено из предыдущего</a:t>
            </a:r>
            <a:r>
              <a:rPr lang="en-US" sz="15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Синтезом</a:t>
            </a:r>
            <a:r>
              <a:rPr lang="en-US" sz="1400" dirty="0"/>
              <a:t> –</a:t>
            </a:r>
            <a:r>
              <a:rPr lang="ru-RU" sz="1400" dirty="0"/>
              <a:t> </a:t>
            </a:r>
            <a:r>
              <a:rPr lang="en-US" sz="1400" dirty="0"/>
              <a:t> </a:t>
            </a:r>
            <a:r>
              <a:rPr lang="ru-RU" sz="1400" dirty="0"/>
              <a:t>результат творческой деятельности человека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300" dirty="0"/>
              <a:t>Создание исходного кода по алгоритмам и т.п.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Прямым преобразованием – результат работы специализированных программных средств</a:t>
            </a:r>
            <a:br>
              <a:rPr lang="ru-RU" sz="1400" dirty="0"/>
            </a:br>
            <a:r>
              <a:rPr lang="ru-RU" sz="1400" u="sng" dirty="0"/>
              <a:t>без изменения</a:t>
            </a:r>
            <a:r>
              <a:rPr lang="ru-RU" sz="1400" dirty="0"/>
              <a:t> структуры содержания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300" dirty="0"/>
              <a:t>Генерация машинного кода по ассемблерному и т.п.</a:t>
            </a:r>
            <a:endParaRPr lang="en-US" sz="1300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Генерацией – результат работы специализированных программных средств </a:t>
            </a:r>
            <a:r>
              <a:rPr lang="ru-RU" sz="1400" u="sng" dirty="0"/>
              <a:t>с изменением</a:t>
            </a:r>
            <a:r>
              <a:rPr lang="ru-RU" sz="1400" dirty="0"/>
              <a:t> структуры содержания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300" dirty="0"/>
              <a:t>Компиляция ассемблерного кода по исходному и т.п.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4AE4E94-5E40-41FB-BB2E-4913A7B1920A}"/>
              </a:ext>
            </a:extLst>
          </p:cNvPr>
          <p:cNvSpPr/>
          <p:nvPr/>
        </p:nvSpPr>
        <p:spPr>
          <a:xfrm>
            <a:off x="23788" y="4869160"/>
            <a:ext cx="9144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500" dirty="0"/>
              <a:t>Представление может быть восстановлено из последующего</a:t>
            </a:r>
            <a:r>
              <a:rPr lang="en-US" sz="15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Анализом</a:t>
            </a:r>
            <a:r>
              <a:rPr lang="en-US" sz="1400" dirty="0"/>
              <a:t> –</a:t>
            </a:r>
            <a:r>
              <a:rPr lang="ru-RU" sz="1400" dirty="0"/>
              <a:t> </a:t>
            </a:r>
            <a:r>
              <a:rPr lang="en-US" sz="1400" dirty="0"/>
              <a:t> </a:t>
            </a:r>
            <a:r>
              <a:rPr lang="ru-RU" sz="1400" dirty="0"/>
              <a:t>выделение содержания восстанавливаемого Представления (предсказание)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300" dirty="0"/>
              <a:t>Восстановление архитектуры исходного кода и т.п.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Обратным преобразованием – результат работы специализированных программных средств</a:t>
            </a:r>
            <a:br>
              <a:rPr lang="ru-RU" sz="1400" dirty="0"/>
            </a:br>
            <a:r>
              <a:rPr lang="ru-RU" sz="1400" u="sng" dirty="0"/>
              <a:t>без изменения</a:t>
            </a:r>
            <a:r>
              <a:rPr lang="ru-RU" sz="1400" dirty="0"/>
              <a:t> структуры содержания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300" dirty="0"/>
              <a:t>Восстановление ассемблерного кода по машинному и т.п.</a:t>
            </a:r>
            <a:endParaRPr lang="en-US" sz="1300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 err="1"/>
              <a:t>Парсинг</a:t>
            </a:r>
            <a:r>
              <a:rPr lang="ru-RU" sz="1400" dirty="0"/>
              <a:t> – результат работы специализированных программных средств </a:t>
            </a:r>
            <a:r>
              <a:rPr lang="ru-RU" sz="1400" u="sng" dirty="0"/>
              <a:t>с изменением</a:t>
            </a:r>
            <a:r>
              <a:rPr lang="ru-RU" sz="1400" dirty="0"/>
              <a:t> структуры содержания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300" dirty="0"/>
              <a:t>Восстановление исходного кода по ассемблерному (декомпиляция) и т.п.</a:t>
            </a:r>
          </a:p>
        </p:txBody>
      </p:sp>
    </p:spTree>
    <p:extLst>
      <p:ext uri="{BB962C8B-B14F-4D97-AF65-F5344CB8AC3E}">
        <p14:creationId xmlns:p14="http://schemas.microsoft.com/office/powerpoint/2010/main" val="3304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жизни ПО (для машинного кода)</a:t>
            </a:r>
            <a:endParaRPr lang="en-US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680CB37-CEA3-41F5-9829-5A034A49E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67037"/>
              </p:ext>
            </p:extLst>
          </p:nvPr>
        </p:nvGraphicFramePr>
        <p:xfrm>
          <a:off x="251520" y="3861048"/>
          <a:ext cx="4176464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681">
                  <a:extLst>
                    <a:ext uri="{9D8B030D-6E8A-4147-A177-3AD203B41FA5}">
                      <a16:colId xmlns:a16="http://schemas.microsoft.com/office/drawing/2014/main" val="68467057"/>
                    </a:ext>
                  </a:extLst>
                </a:gridCol>
                <a:gridCol w="3037783">
                  <a:extLst>
                    <a:ext uri="{9D8B030D-6E8A-4147-A177-3AD203B41FA5}">
                      <a16:colId xmlns:a16="http://schemas.microsoft.com/office/drawing/2014/main" val="329583109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Название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00003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400" dirty="0"/>
                        <a:t>ППО_1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Основная идея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7391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ППО_2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Концептуальная модель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26678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400" dirty="0"/>
                        <a:t>ППО_3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Архитектура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26559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ru-RU" sz="1400" dirty="0"/>
                        <a:t>ППО_4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Алгоритмы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761124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38E7FE58-0D03-4CB1-B5AE-B27D8AB75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295061"/>
              </p:ext>
            </p:extLst>
          </p:nvPr>
        </p:nvGraphicFramePr>
        <p:xfrm>
          <a:off x="4716018" y="3861048"/>
          <a:ext cx="4176462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211">
                  <a:extLst>
                    <a:ext uri="{9D8B030D-6E8A-4147-A177-3AD203B41FA5}">
                      <a16:colId xmlns:a16="http://schemas.microsoft.com/office/drawing/2014/main" val="68467057"/>
                    </a:ext>
                  </a:extLst>
                </a:gridCol>
                <a:gridCol w="2996251">
                  <a:extLst>
                    <a:ext uri="{9D8B030D-6E8A-4147-A177-3AD203B41FA5}">
                      <a16:colId xmlns:a16="http://schemas.microsoft.com/office/drawing/2014/main" val="329583109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Название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00003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ru-RU" sz="1400" dirty="0"/>
                        <a:t>ППО_5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Исходный код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04218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ru-RU" sz="1400" dirty="0"/>
                        <a:t>ППО_6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Ассемблерный код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595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ru-RU" sz="1400" dirty="0"/>
                        <a:t>ППО_7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Машинный код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9367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ru-RU" sz="1400" dirty="0"/>
                        <a:t>ППО_8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Файл образа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21054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067CAACE-82C8-436E-A7BA-01A99181A784}"/>
              </a:ext>
            </a:extLst>
          </p:cNvPr>
          <p:cNvSpPr txBox="1"/>
          <p:nvPr/>
        </p:nvSpPr>
        <p:spPr>
          <a:xfrm>
            <a:off x="0" y="5606488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/>
              <a:t>Некоторые ППО </a:t>
            </a:r>
            <a:r>
              <a:rPr lang="ru-RU" sz="1600" u="sng" dirty="0"/>
              <a:t>уже</a:t>
            </a:r>
            <a:r>
              <a:rPr lang="ru-RU" sz="1600" dirty="0"/>
              <a:t> имеют обратные преобразования (но не всегда корректные)</a:t>
            </a:r>
            <a:r>
              <a:rPr lang="en-US" sz="1600" dirty="0"/>
              <a:t>: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Дизассемблирование</a:t>
            </a:r>
            <a:r>
              <a:rPr lang="en-US" sz="1400" dirty="0"/>
              <a:t>: </a:t>
            </a:r>
            <a:r>
              <a:rPr lang="ru-RU" sz="1400" dirty="0"/>
              <a:t>ППО_7 </a:t>
            </a:r>
            <a:r>
              <a:rPr lang="en-US" sz="1400" dirty="0">
                <a:sym typeface="Symbol" panose="05050102010706020507" pitchFamily="18" charset="2"/>
              </a:rPr>
              <a:t> </a:t>
            </a:r>
            <a:r>
              <a:rPr lang="ru-RU" sz="1400" dirty="0">
                <a:sym typeface="Symbol" panose="05050102010706020507" pitchFamily="18" charset="2"/>
              </a:rPr>
              <a:t>ППО_6</a:t>
            </a:r>
            <a:endParaRPr lang="en-US" sz="1400" dirty="0">
              <a:sym typeface="Symbol" panose="05050102010706020507" pitchFamily="18" charset="2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400" dirty="0">
                <a:sym typeface="Symbol" panose="05050102010706020507" pitchFamily="18" charset="2"/>
              </a:rPr>
              <a:t>Декомпиляция</a:t>
            </a:r>
            <a:r>
              <a:rPr lang="en-US" sz="1400" dirty="0">
                <a:sym typeface="Symbol" panose="05050102010706020507" pitchFamily="18" charset="2"/>
              </a:rPr>
              <a:t>: </a:t>
            </a:r>
            <a:r>
              <a:rPr lang="ru-RU" sz="1400" dirty="0"/>
              <a:t>ППО_6 </a:t>
            </a:r>
            <a:r>
              <a:rPr lang="en-US" sz="1400" dirty="0">
                <a:sym typeface="Symbol" panose="05050102010706020507" pitchFamily="18" charset="2"/>
              </a:rPr>
              <a:t> </a:t>
            </a:r>
            <a:r>
              <a:rPr lang="ru-RU" sz="1400" dirty="0">
                <a:sym typeface="Symbol" panose="05050102010706020507" pitchFamily="18" charset="2"/>
              </a:rPr>
              <a:t>ППО_5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Создание алгоритмических блок-схем</a:t>
            </a:r>
            <a:r>
              <a:rPr lang="en-US" sz="1400" dirty="0"/>
              <a:t>: </a:t>
            </a:r>
            <a:r>
              <a:rPr lang="ru-RU" sz="1400" dirty="0"/>
              <a:t>ППО_5 </a:t>
            </a:r>
            <a:r>
              <a:rPr lang="en-US" sz="1400" dirty="0">
                <a:sym typeface="Symbol" panose="05050102010706020507" pitchFamily="18" charset="2"/>
              </a:rPr>
              <a:t> </a:t>
            </a:r>
            <a:r>
              <a:rPr lang="ru-RU" sz="1400" dirty="0">
                <a:sym typeface="Symbol" panose="05050102010706020507" pitchFamily="18" charset="2"/>
              </a:rPr>
              <a:t>ППО_4</a:t>
            </a:r>
            <a:endParaRPr lang="en-US" sz="1400" dirty="0"/>
          </a:p>
        </p:txBody>
      </p:sp>
      <p:pic>
        <p:nvPicPr>
          <p:cNvPr id="16" name="Рисунок 15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6C66AFD0-8330-4321-82EF-FB1F290451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" y="1143967"/>
            <a:ext cx="9144000" cy="251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693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схемы жизни ПО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4D4CB8-CA3E-4B2A-984F-8214309101A2}"/>
              </a:ext>
            </a:extLst>
          </p:cNvPr>
          <p:cNvSpPr txBox="1"/>
          <p:nvPr/>
        </p:nvSpPr>
        <p:spPr>
          <a:xfrm>
            <a:off x="179512" y="1124744"/>
            <a:ext cx="878497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Этапы</a:t>
            </a:r>
            <a:r>
              <a:rPr lang="en-US" sz="1600" dirty="0"/>
              <a:t>/</a:t>
            </a:r>
            <a:r>
              <a:rPr lang="ru-RU" sz="1600" dirty="0"/>
              <a:t>Шаги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Исследование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Замысел – Возникает идея (прообраз)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Анализ – Придумывается концепция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Проектирование – Создается архитектура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Программирование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Алгоритмизация – Разрабатываются алгоритмы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Кодирование – Алгоритмы реализуются на языке программирования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Сборка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Компилирование – Применяется компилятор для получения ассемблер. кода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Ассемблирование – Применяется ассемблер для получения машинного кода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 err="1"/>
              <a:t>Линкирование</a:t>
            </a:r>
            <a:r>
              <a:rPr lang="ru-RU" sz="1400" dirty="0"/>
              <a:t> – Применяется линкер для сборки в готовый файл образа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80B909-4185-4FBA-B887-2403E2349D5C}"/>
              </a:ext>
            </a:extLst>
          </p:cNvPr>
          <p:cNvSpPr txBox="1"/>
          <p:nvPr/>
        </p:nvSpPr>
        <p:spPr>
          <a:xfrm>
            <a:off x="179512" y="3789040"/>
            <a:ext cx="878497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Процесс метаморфоз ПО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От Человека К Автомату</a:t>
            </a:r>
            <a:r>
              <a:rPr lang="en-US" sz="1400" dirty="0"/>
              <a:t>:</a:t>
            </a:r>
            <a:endParaRPr lang="ru-RU" sz="14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ППО_1 (Идея) – Понятно Человеку и не понятно Автомату (Текст)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…</a:t>
            </a:r>
            <a:endParaRPr lang="ru-RU" sz="14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ППО_5 (Исх. код) – Понятно и Человеку и Автомату (</a:t>
            </a:r>
            <a:r>
              <a:rPr lang="en-US" sz="1400" dirty="0"/>
              <a:t>Perl, Ruby, Jscript </a:t>
            </a:r>
            <a:r>
              <a:rPr lang="ru-RU" sz="1400" dirty="0"/>
              <a:t>и др.)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…</a:t>
            </a:r>
            <a:endParaRPr lang="ru-RU" sz="105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ППО_8 (Образ) – Понятно Автомату и не понятно Человека (Бинарные данные)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От Абстрактного К Конкретному</a:t>
            </a:r>
            <a:r>
              <a:rPr lang="en-US" sz="1400" dirty="0"/>
              <a:t>:</a:t>
            </a:r>
            <a:endParaRPr lang="ru-RU" sz="14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ППО</a:t>
            </a:r>
            <a:r>
              <a:rPr lang="en-US" sz="1400" dirty="0"/>
              <a:t>_N+1 </a:t>
            </a:r>
            <a:r>
              <a:rPr lang="ru-RU" sz="1400" dirty="0"/>
              <a:t>более конкретно описывает выполнение, чем ППО</a:t>
            </a:r>
            <a:r>
              <a:rPr lang="en-US" sz="1400" dirty="0"/>
              <a:t>_N</a:t>
            </a:r>
            <a:endParaRPr lang="ru-RU" sz="14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Более абстрактное Представление использует больше контекста</a:t>
            </a:r>
          </a:p>
          <a:p>
            <a:pPr marL="1657350" lvl="3" indent="-285750" algn="l">
              <a:buFont typeface="Courier New" panose="02070309020205020404" pitchFamily="49" charset="0"/>
              <a:buChar char="o"/>
            </a:pPr>
            <a:r>
              <a:rPr lang="ru-RU" sz="1200" dirty="0"/>
              <a:t>Концепция описывается на разговорном языке</a:t>
            </a:r>
          </a:p>
          <a:p>
            <a:pPr marL="1657350" lvl="3" indent="-285750" algn="l">
              <a:buFont typeface="Courier New" panose="02070309020205020404" pitchFamily="49" charset="0"/>
              <a:buChar char="o"/>
            </a:pPr>
            <a:r>
              <a:rPr lang="ru-RU" sz="1200" dirty="0"/>
              <a:t>Алгоритмы строятся с помощью блок-схем</a:t>
            </a:r>
          </a:p>
          <a:p>
            <a:pPr marL="1657350" lvl="3" indent="-285750" algn="l">
              <a:buFont typeface="Courier New" panose="02070309020205020404" pitchFamily="49" charset="0"/>
              <a:buChar char="o"/>
            </a:pPr>
            <a:r>
              <a:rPr lang="ru-RU" sz="1200" dirty="0"/>
              <a:t>Исходный код состоит из конструкций языка программирования</a:t>
            </a:r>
          </a:p>
          <a:p>
            <a:pPr marL="1657350" lvl="3" indent="-285750" algn="l">
              <a:buFont typeface="Courier New" panose="02070309020205020404" pitchFamily="49" charset="0"/>
              <a:buChar char="o"/>
            </a:pPr>
            <a:r>
              <a:rPr lang="ru-RU" sz="1200" dirty="0"/>
              <a:t>Машинный код использует инструкции процессора</a:t>
            </a:r>
          </a:p>
        </p:txBody>
      </p:sp>
    </p:spTree>
    <p:extLst>
      <p:ext uri="{BB962C8B-B14F-4D97-AF65-F5344CB8AC3E}">
        <p14:creationId xmlns:p14="http://schemas.microsoft.com/office/powerpoint/2010/main" val="4194951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ППО_1. Основная идея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4D4CB8-CA3E-4B2A-984F-8214309101A2}"/>
              </a:ext>
            </a:extLst>
          </p:cNvPr>
          <p:cNvSpPr txBox="1"/>
          <p:nvPr/>
        </p:nvSpPr>
        <p:spPr>
          <a:xfrm>
            <a:off x="179512" y="1196752"/>
            <a:ext cx="8784976" cy="1692771"/>
          </a:xfrm>
          <a:prstGeom prst="rect">
            <a:avLst/>
          </a:prstGeom>
          <a:solidFill>
            <a:srgbClr val="99FF99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Назначение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Отражение некоторого замысла программы и ее функционала с выделенными характеристиками и свойствами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Форма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Словесная (т.к. отсутствует </a:t>
            </a:r>
            <a:r>
              <a:rPr lang="ru-RU" sz="1400" u="sng" dirty="0"/>
              <a:t>пока</a:t>
            </a:r>
            <a:r>
              <a:rPr lang="ru-RU" sz="1400" dirty="0"/>
              <a:t> какая либо возможность формализации)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Содержание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Прообраз любого ПО, его зарождение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DB303C-3AD1-4A13-9319-D439BF6143A6}"/>
              </a:ext>
            </a:extLst>
          </p:cNvPr>
          <p:cNvSpPr txBox="1"/>
          <p:nvPr/>
        </p:nvSpPr>
        <p:spPr>
          <a:xfrm>
            <a:off x="107504" y="6309320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i="1" dirty="0">
                <a:solidFill>
                  <a:schemeClr val="accent1"/>
                </a:solidFill>
              </a:rPr>
              <a:t>// </a:t>
            </a:r>
            <a:r>
              <a:rPr lang="ru-RU" sz="1200" i="1" dirty="0">
                <a:solidFill>
                  <a:schemeClr val="accent1"/>
                </a:solidFill>
              </a:rPr>
              <a:t>Когнитивный – относящийся к познанию, к функциям мозга,</a:t>
            </a:r>
            <a:r>
              <a:rPr lang="en-US" sz="1200" i="1" dirty="0">
                <a:solidFill>
                  <a:schemeClr val="accent1"/>
                </a:solidFill>
              </a:rPr>
              <a:t> </a:t>
            </a:r>
            <a:r>
              <a:rPr lang="ru-RU" sz="1200" i="1" dirty="0">
                <a:solidFill>
                  <a:schemeClr val="accent1"/>
                </a:solidFill>
              </a:rPr>
              <a:t>которые обеспечивают формирование понятий, оперирование ими и получение выводных знаний</a:t>
            </a:r>
            <a:endParaRPr lang="en-US" sz="1200" i="1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BAD45A-FF15-4940-9937-EB0DB723D481}"/>
              </a:ext>
            </a:extLst>
          </p:cNvPr>
          <p:cNvSpPr txBox="1"/>
          <p:nvPr/>
        </p:nvSpPr>
        <p:spPr>
          <a:xfrm>
            <a:off x="179512" y="3068960"/>
            <a:ext cx="8784976" cy="1477328"/>
          </a:xfrm>
          <a:prstGeom prst="rect">
            <a:avLst/>
          </a:prstGeom>
          <a:solidFill>
            <a:srgbClr val="3399FF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Получение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Результат когнитивного* процесса решения крупной задачи, некий вектор решения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Уязвимости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Отсутствуют, т.к. представление является прообразом (т.е. идеальным)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Примеры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Записанные и отобранные результаты применения метода «мозгового штурма»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3C6103-A1DA-4526-AF41-1D59A746F009}"/>
              </a:ext>
            </a:extLst>
          </p:cNvPr>
          <p:cNvSpPr txBox="1"/>
          <p:nvPr/>
        </p:nvSpPr>
        <p:spPr>
          <a:xfrm>
            <a:off x="183038" y="4725144"/>
            <a:ext cx="8784976" cy="1292662"/>
          </a:xfrm>
          <a:prstGeom prst="rect">
            <a:avLst/>
          </a:prstGeom>
          <a:solidFill>
            <a:srgbClr val="FFFF66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Сквозной пример (калькулятор)</a:t>
            </a:r>
            <a:r>
              <a:rPr lang="en-US" sz="1600" dirty="0"/>
              <a:t>: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Необходимо создать приложение для вычисления арифметических операций</a:t>
            </a:r>
            <a:r>
              <a:rPr lang="en-US" sz="1400" dirty="0"/>
              <a:t>:</a:t>
            </a:r>
            <a:endParaRPr lang="ru-RU" sz="1400" dirty="0"/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ru-RU" sz="1200" dirty="0"/>
              <a:t>сложение (+)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ru-RU" sz="1200" dirty="0"/>
              <a:t>вычитание (–)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ru-RU" sz="1200" dirty="0"/>
              <a:t>умножение (*)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ru-RU" sz="1200" dirty="0"/>
              <a:t>деление (</a:t>
            </a:r>
            <a:r>
              <a:rPr lang="en-US" sz="1200" dirty="0"/>
              <a:t>/)</a:t>
            </a:r>
            <a:endParaRPr lang="en-US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7FFC58C-5EB0-4782-8C46-0591F2482719}"/>
              </a:ext>
            </a:extLst>
          </p:cNvPr>
          <p:cNvSpPr/>
          <p:nvPr/>
        </p:nvSpPr>
        <p:spPr>
          <a:xfrm>
            <a:off x="4415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1846167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ППО_2. Концептуальная модель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4D4CB8-CA3E-4B2A-984F-8214309101A2}"/>
              </a:ext>
            </a:extLst>
          </p:cNvPr>
          <p:cNvSpPr txBox="1"/>
          <p:nvPr/>
        </p:nvSpPr>
        <p:spPr>
          <a:xfrm>
            <a:off x="179512" y="1196752"/>
            <a:ext cx="8784976" cy="1692771"/>
          </a:xfrm>
          <a:prstGeom prst="rect">
            <a:avLst/>
          </a:prstGeom>
          <a:solidFill>
            <a:srgbClr val="99FF99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Назначение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Задание предметной области и терминологического аппарата для ПО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Форма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Словесно-графическая (обобщенные модели с привязанными текстовыми пояснениями)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Содержание</a:t>
            </a:r>
            <a:r>
              <a:rPr lang="en-US" sz="1600" dirty="0"/>
              <a:t>:</a:t>
            </a:r>
            <a:endParaRPr lang="ru-RU" sz="16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Основные понятия, их структура, взаимосвязи и особенности с указанием направления решения и используемых подходов</a:t>
            </a: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BAD45A-FF15-4940-9937-EB0DB723D481}"/>
              </a:ext>
            </a:extLst>
          </p:cNvPr>
          <p:cNvSpPr txBox="1"/>
          <p:nvPr/>
        </p:nvSpPr>
        <p:spPr>
          <a:xfrm>
            <a:off x="179512" y="2996952"/>
            <a:ext cx="8784976" cy="1692771"/>
          </a:xfrm>
          <a:prstGeom prst="rect">
            <a:avLst/>
          </a:prstGeom>
          <a:solidFill>
            <a:srgbClr val="3399FF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Получение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Синтез возможностей воплощения основной идеи разрабатываемого ПО путем первоначальной формализации по направлению выбранного решения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Уязвимости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Неверное понимание и моделирования основной идеи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Примеры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Любые модели, имеющие текущее назначение и наиболее подходящий вид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3C6103-A1DA-4526-AF41-1D59A746F009}"/>
              </a:ext>
            </a:extLst>
          </p:cNvPr>
          <p:cNvSpPr txBox="1"/>
          <p:nvPr/>
        </p:nvSpPr>
        <p:spPr>
          <a:xfrm>
            <a:off x="183038" y="4797152"/>
            <a:ext cx="8784976" cy="1969770"/>
          </a:xfrm>
          <a:prstGeom prst="rect">
            <a:avLst/>
          </a:prstGeom>
          <a:solidFill>
            <a:srgbClr val="FFFF66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Сквозной пример (калькулятор)</a:t>
            </a:r>
            <a:r>
              <a:rPr lang="en-US" sz="1600" dirty="0"/>
              <a:t>:</a:t>
            </a:r>
            <a:endParaRPr lang="ru-RU" sz="16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Введены объекты</a:t>
            </a:r>
            <a:r>
              <a:rPr lang="en-US" sz="1400" dirty="0"/>
              <a:t>: </a:t>
            </a:r>
            <a:r>
              <a:rPr lang="ru-RU" sz="1400" dirty="0"/>
              <a:t>числа</a:t>
            </a:r>
            <a:endParaRPr lang="en-US" sz="14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Введены операции</a:t>
            </a:r>
            <a:r>
              <a:rPr lang="en-US" sz="1400" dirty="0"/>
              <a:t>: +</a:t>
            </a:r>
            <a:r>
              <a:rPr lang="ru-RU" sz="1400" dirty="0"/>
              <a:t> </a:t>
            </a:r>
            <a:r>
              <a:rPr lang="en-US" sz="1400" dirty="0"/>
              <a:t>–</a:t>
            </a:r>
            <a:r>
              <a:rPr lang="ru-RU" sz="1400" dirty="0"/>
              <a:t> </a:t>
            </a:r>
            <a:r>
              <a:rPr lang="en-US" sz="1400" dirty="0"/>
              <a:t>*</a:t>
            </a:r>
            <a:r>
              <a:rPr lang="ru-RU" sz="1400" dirty="0"/>
              <a:t> </a:t>
            </a:r>
            <a:r>
              <a:rPr lang="en-US" sz="1400" dirty="0"/>
              <a:t>/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Введены процессы</a:t>
            </a:r>
            <a:r>
              <a:rPr lang="en-US" sz="1400" dirty="0"/>
              <a:t>:</a:t>
            </a:r>
            <a:endParaRPr lang="ru-RU" sz="1400" dirty="0"/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ru-RU" sz="1200" dirty="0"/>
              <a:t>Ввод, Вывод, Вычисление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Указаны связи между</a:t>
            </a:r>
            <a:r>
              <a:rPr lang="en-US" sz="1400" dirty="0"/>
              <a:t>: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ru-RU" sz="1200" dirty="0"/>
              <a:t>Процессами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ru-RU" sz="1200" dirty="0"/>
              <a:t>Операциями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r>
              <a:rPr lang="ru-RU" sz="1200" dirty="0"/>
              <a:t>Объектами</a:t>
            </a:r>
          </a:p>
        </p:txBody>
      </p:sp>
      <p:sp>
        <p:nvSpPr>
          <p:cNvPr id="9" name="Стрелка: пятиугольник 8">
            <a:extLst>
              <a:ext uri="{FF2B5EF4-FFF2-40B4-BE49-F238E27FC236}">
                <a16:creationId xmlns:a16="http://schemas.microsoft.com/office/drawing/2014/main" id="{C631C0B1-692F-43D8-B047-AE316632596B}"/>
              </a:ext>
            </a:extLst>
          </p:cNvPr>
          <p:cNvSpPr/>
          <p:nvPr/>
        </p:nvSpPr>
        <p:spPr bwMode="auto">
          <a:xfrm>
            <a:off x="3865589" y="5464648"/>
            <a:ext cx="1082080" cy="484632"/>
          </a:xfrm>
          <a:prstGeom prst="homePlate">
            <a:avLst/>
          </a:prstGeom>
          <a:solidFill>
            <a:srgbClr val="BEFFA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Ввод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Стрелка: пятиугольник 9">
            <a:extLst>
              <a:ext uri="{FF2B5EF4-FFF2-40B4-BE49-F238E27FC236}">
                <a16:creationId xmlns:a16="http://schemas.microsoft.com/office/drawing/2014/main" id="{9A1732B8-B1B3-4CB4-AA20-94ED812FFE8F}"/>
              </a:ext>
            </a:extLst>
          </p:cNvPr>
          <p:cNvSpPr/>
          <p:nvPr/>
        </p:nvSpPr>
        <p:spPr bwMode="auto">
          <a:xfrm>
            <a:off x="7738392" y="5461996"/>
            <a:ext cx="1082080" cy="484632"/>
          </a:xfrm>
          <a:prstGeom prst="homePlate">
            <a:avLst/>
          </a:prstGeom>
          <a:solidFill>
            <a:srgbClr val="BEFFA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Вывод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ED8E706-11D2-4205-9D7A-A8D4302AD667}"/>
              </a:ext>
            </a:extLst>
          </p:cNvPr>
          <p:cNvSpPr/>
          <p:nvPr/>
        </p:nvSpPr>
        <p:spPr bwMode="auto">
          <a:xfrm>
            <a:off x="5495368" y="6165304"/>
            <a:ext cx="1668920" cy="362492"/>
          </a:xfrm>
          <a:prstGeom prst="rect">
            <a:avLst/>
          </a:prstGeom>
          <a:solidFill>
            <a:srgbClr val="909A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Числа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91BAFA6-744F-4924-BA27-7CD08B58E3D5}"/>
              </a:ext>
            </a:extLst>
          </p:cNvPr>
          <p:cNvSpPr/>
          <p:nvPr/>
        </p:nvSpPr>
        <p:spPr bwMode="auto">
          <a:xfrm>
            <a:off x="5407521" y="4953916"/>
            <a:ext cx="297320" cy="285332"/>
          </a:xfrm>
          <a:prstGeom prst="rect">
            <a:avLst/>
          </a:prstGeom>
          <a:solidFill>
            <a:srgbClr val="909A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C481520-C7CE-4132-B32E-960D41A53971}"/>
              </a:ext>
            </a:extLst>
          </p:cNvPr>
          <p:cNvSpPr/>
          <p:nvPr/>
        </p:nvSpPr>
        <p:spPr bwMode="auto">
          <a:xfrm>
            <a:off x="5864721" y="4953916"/>
            <a:ext cx="297320" cy="285332"/>
          </a:xfrm>
          <a:prstGeom prst="rect">
            <a:avLst/>
          </a:prstGeom>
          <a:solidFill>
            <a:srgbClr val="909A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–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7331ED2-99C7-4793-95B1-B9AA7DCC9592}"/>
              </a:ext>
            </a:extLst>
          </p:cNvPr>
          <p:cNvSpPr/>
          <p:nvPr/>
        </p:nvSpPr>
        <p:spPr bwMode="auto">
          <a:xfrm>
            <a:off x="6321921" y="4953916"/>
            <a:ext cx="297320" cy="285332"/>
          </a:xfrm>
          <a:prstGeom prst="rect">
            <a:avLst/>
          </a:prstGeom>
          <a:solidFill>
            <a:srgbClr val="909A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*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361C9E4-6F9E-48E8-BFE2-BA97DD70CCB0}"/>
              </a:ext>
            </a:extLst>
          </p:cNvPr>
          <p:cNvSpPr/>
          <p:nvPr/>
        </p:nvSpPr>
        <p:spPr bwMode="auto">
          <a:xfrm>
            <a:off x="6779121" y="4953916"/>
            <a:ext cx="297320" cy="285332"/>
          </a:xfrm>
          <a:prstGeom prst="rect">
            <a:avLst/>
          </a:prstGeom>
          <a:solidFill>
            <a:srgbClr val="909A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/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855D346F-30E5-4D7E-B66A-6D4BA2D3AC88}"/>
              </a:ext>
            </a:extLst>
          </p:cNvPr>
          <p:cNvSpPr/>
          <p:nvPr/>
        </p:nvSpPr>
        <p:spPr bwMode="auto">
          <a:xfrm>
            <a:off x="4951090" y="5536282"/>
            <a:ext cx="470582" cy="343268"/>
          </a:xfrm>
          <a:prstGeom prst="rightArrow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id="{416A5E24-2D10-43A3-BB85-0F10459895EA}"/>
              </a:ext>
            </a:extLst>
          </p:cNvPr>
          <p:cNvSpPr/>
          <p:nvPr/>
        </p:nvSpPr>
        <p:spPr bwMode="auto">
          <a:xfrm>
            <a:off x="7300270" y="5532090"/>
            <a:ext cx="433616" cy="343268"/>
          </a:xfrm>
          <a:prstGeom prst="rightArrow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CF478128-2F2D-46F9-BDC5-453BB662EF05}"/>
              </a:ext>
            </a:extLst>
          </p:cNvPr>
          <p:cNvCxnSpPr>
            <a:cxnSpLocks/>
            <a:stCxn id="12" idx="2"/>
          </p:cNvCxnSpPr>
          <p:nvPr/>
        </p:nvCxnSpPr>
        <p:spPr bwMode="auto">
          <a:xfrm>
            <a:off x="5556181" y="5239248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7F99DB6C-66BD-407B-BC5E-CE6DDFC1C4C5}"/>
              </a:ext>
            </a:extLst>
          </p:cNvPr>
          <p:cNvCxnSpPr>
            <a:cxnSpLocks/>
          </p:cNvCxnSpPr>
          <p:nvPr/>
        </p:nvCxnSpPr>
        <p:spPr bwMode="auto">
          <a:xfrm>
            <a:off x="6013381" y="5239248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D9FDF16E-E605-4CC9-8E66-02E8270E3D22}"/>
              </a:ext>
            </a:extLst>
          </p:cNvPr>
          <p:cNvCxnSpPr>
            <a:cxnSpLocks/>
          </p:cNvCxnSpPr>
          <p:nvPr/>
        </p:nvCxnSpPr>
        <p:spPr bwMode="auto">
          <a:xfrm>
            <a:off x="6470581" y="5239248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818F68ED-886C-493C-8144-4ED482FA088C}"/>
              </a:ext>
            </a:extLst>
          </p:cNvPr>
          <p:cNvCxnSpPr>
            <a:cxnSpLocks/>
          </p:cNvCxnSpPr>
          <p:nvPr/>
        </p:nvCxnSpPr>
        <p:spPr bwMode="auto">
          <a:xfrm>
            <a:off x="6927781" y="5239248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Стрелка: пятиугольник 26">
            <a:extLst>
              <a:ext uri="{FF2B5EF4-FFF2-40B4-BE49-F238E27FC236}">
                <a16:creationId xmlns:a16="http://schemas.microsoft.com/office/drawing/2014/main" id="{122BEA76-CA37-4C41-8860-04AEBBFA18A6}"/>
              </a:ext>
            </a:extLst>
          </p:cNvPr>
          <p:cNvSpPr/>
          <p:nvPr/>
        </p:nvSpPr>
        <p:spPr bwMode="auto">
          <a:xfrm>
            <a:off x="5421672" y="5464648"/>
            <a:ext cx="1878598" cy="484632"/>
          </a:xfrm>
          <a:prstGeom prst="homePlate">
            <a:avLst/>
          </a:prstGeom>
          <a:solidFill>
            <a:srgbClr val="BEFFA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Вычисление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80FE2F1F-FAEE-470A-9C84-81F2D458034B}"/>
              </a:ext>
            </a:extLst>
          </p:cNvPr>
          <p:cNvCxnSpPr>
            <a:cxnSpLocks/>
          </p:cNvCxnSpPr>
          <p:nvPr/>
        </p:nvCxnSpPr>
        <p:spPr bwMode="auto">
          <a:xfrm flipV="1">
            <a:off x="6321380" y="5949280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95124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ППО_3. Архитектура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4D4CB8-CA3E-4B2A-984F-8214309101A2}"/>
              </a:ext>
            </a:extLst>
          </p:cNvPr>
          <p:cNvSpPr txBox="1"/>
          <p:nvPr/>
        </p:nvSpPr>
        <p:spPr>
          <a:xfrm>
            <a:off x="179512" y="1196752"/>
            <a:ext cx="8784976" cy="1692771"/>
          </a:xfrm>
          <a:prstGeom prst="rect">
            <a:avLst/>
          </a:prstGeom>
          <a:solidFill>
            <a:srgbClr val="99FF99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Назначение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Учет специфических особенностей, необходимых для дальнейшей реализации (технологий, языков программирования, шаблонов/парадигм, средств реализации, форматов и т.п.)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Форма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Графическая (со словесными комментариями)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Содержание</a:t>
            </a:r>
            <a:r>
              <a:rPr lang="en-US" sz="1600" dirty="0"/>
              <a:t>:</a:t>
            </a:r>
            <a:endParaRPr lang="ru-RU" sz="16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400" dirty="0"/>
              <a:t>Структура элементов (в виде модулей) концептуальной модели, их связи и свойства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BAD45A-FF15-4940-9937-EB0DB723D481}"/>
              </a:ext>
            </a:extLst>
          </p:cNvPr>
          <p:cNvSpPr txBox="1"/>
          <p:nvPr/>
        </p:nvSpPr>
        <p:spPr>
          <a:xfrm>
            <a:off x="179512" y="3038928"/>
            <a:ext cx="8784976" cy="1477328"/>
          </a:xfrm>
          <a:prstGeom prst="rect">
            <a:avLst/>
          </a:prstGeom>
          <a:solidFill>
            <a:srgbClr val="3399FF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Получение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Синтез требований и возможностей с применением опыта эксперта-архитектора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600" dirty="0"/>
              <a:t>Уязвимости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400" dirty="0"/>
              <a:t>Сложные ошибки в проектировании (например, из-за ее размеров или количества подсистем)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Примеры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1400" dirty="0"/>
              <a:t>ADLs (Architecture Description Languages –  </a:t>
            </a:r>
            <a:r>
              <a:rPr lang="ru-RU" sz="1400" dirty="0"/>
              <a:t>языки описания архитектуры), частично </a:t>
            </a:r>
            <a:r>
              <a:rPr lang="en-US" sz="1400" dirty="0"/>
              <a:t>UML</a:t>
            </a:r>
            <a:endParaRPr lang="ru-RU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3C6103-A1DA-4526-AF41-1D59A746F009}"/>
              </a:ext>
            </a:extLst>
          </p:cNvPr>
          <p:cNvSpPr txBox="1"/>
          <p:nvPr/>
        </p:nvSpPr>
        <p:spPr>
          <a:xfrm>
            <a:off x="183038" y="4653136"/>
            <a:ext cx="8784976" cy="2031325"/>
          </a:xfrm>
          <a:prstGeom prst="rect">
            <a:avLst/>
          </a:prstGeom>
          <a:solidFill>
            <a:srgbClr val="FFFF66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Сквозной пример (калькулятор)</a:t>
            </a:r>
            <a:r>
              <a:rPr lang="en-US" sz="1600" dirty="0"/>
              <a:t>: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Ввод</a:t>
            </a:r>
            <a:r>
              <a:rPr lang="en-US" sz="1600" dirty="0"/>
              <a:t>: GUI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Вывод</a:t>
            </a:r>
            <a:r>
              <a:rPr lang="en-US" sz="1600" dirty="0"/>
              <a:t>: GUI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1600" dirty="0" err="1"/>
              <a:t>Math.Lib</a:t>
            </a:r>
            <a:r>
              <a:rPr lang="en-US" sz="1600" dirty="0"/>
              <a:t>: C#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Числа</a:t>
            </a:r>
            <a:r>
              <a:rPr lang="en-US" sz="1600" dirty="0"/>
              <a:t>: </a:t>
            </a:r>
            <a:r>
              <a:rPr lang="ru-RU" sz="1600" dirty="0"/>
              <a:t>3</a:t>
            </a:r>
            <a:r>
              <a:rPr lang="en-US" sz="1600" dirty="0"/>
              <a:t>2</a:t>
            </a:r>
            <a:r>
              <a:rPr lang="ru-RU" sz="1600" dirty="0"/>
              <a:t>-битные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600" dirty="0" err="1"/>
              <a:t>Вх</a:t>
            </a:r>
            <a:r>
              <a:rPr lang="en-US" sz="1600" dirty="0"/>
              <a:t>./</a:t>
            </a:r>
            <a:r>
              <a:rPr lang="ru-RU" sz="1600" dirty="0" err="1"/>
              <a:t>Вых</a:t>
            </a:r>
            <a:r>
              <a:rPr lang="en-US" sz="1600" dirty="0"/>
              <a:t>.</a:t>
            </a:r>
            <a:r>
              <a:rPr lang="ru-RU" sz="1600" dirty="0"/>
              <a:t> данные</a:t>
            </a:r>
            <a:r>
              <a:rPr lang="en-US" sz="1600" dirty="0"/>
              <a:t>: Text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Вычислитель</a:t>
            </a:r>
            <a:r>
              <a:rPr lang="en-US" sz="1600" dirty="0"/>
              <a:t>: </a:t>
            </a:r>
            <a:r>
              <a:rPr lang="en-US" sz="1600" b="1" dirty="0"/>
              <a:t>use</a:t>
            </a:r>
            <a:r>
              <a:rPr lang="en-US" sz="1600" dirty="0"/>
              <a:t> </a:t>
            </a:r>
            <a:r>
              <a:rPr lang="en-US" sz="1600" dirty="0" err="1"/>
              <a:t>Math.Lib</a:t>
            </a:r>
            <a:endParaRPr lang="ru-RU" sz="1600" dirty="0"/>
          </a:p>
          <a:p>
            <a:pPr lvl="1" algn="just"/>
            <a:endParaRPr lang="ru-RU" sz="1400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D6DEA81-FE6F-46C6-BF74-6A8CE27F6032}"/>
              </a:ext>
            </a:extLst>
          </p:cNvPr>
          <p:cNvSpPr/>
          <p:nvPr/>
        </p:nvSpPr>
        <p:spPr bwMode="auto">
          <a:xfrm>
            <a:off x="5102613" y="5371544"/>
            <a:ext cx="2167354" cy="1153800"/>
          </a:xfrm>
          <a:prstGeom prst="rect">
            <a:avLst/>
          </a:prstGeom>
          <a:solidFill>
            <a:srgbClr val="A2F8A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/>
              <a:t>Вычислитель</a:t>
            </a:r>
            <a:endParaRPr lang="en-US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ED8E706-11D2-4205-9D7A-A8D4302AD667}"/>
              </a:ext>
            </a:extLst>
          </p:cNvPr>
          <p:cNvSpPr/>
          <p:nvPr/>
        </p:nvSpPr>
        <p:spPr bwMode="auto">
          <a:xfrm>
            <a:off x="5369425" y="6001816"/>
            <a:ext cx="1668920" cy="3624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Числа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(x32)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91BAFA6-744F-4924-BA27-7CD08B58E3D5}"/>
              </a:ext>
            </a:extLst>
          </p:cNvPr>
          <p:cNvSpPr/>
          <p:nvPr/>
        </p:nvSpPr>
        <p:spPr bwMode="auto">
          <a:xfrm>
            <a:off x="5369425" y="5726888"/>
            <a:ext cx="297320" cy="285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C481520-C7CE-4132-B32E-960D41A53971}"/>
              </a:ext>
            </a:extLst>
          </p:cNvPr>
          <p:cNvSpPr/>
          <p:nvPr/>
        </p:nvSpPr>
        <p:spPr bwMode="auto">
          <a:xfrm>
            <a:off x="5826625" y="5726888"/>
            <a:ext cx="297320" cy="285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–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7331ED2-99C7-4793-95B1-B9AA7DCC9592}"/>
              </a:ext>
            </a:extLst>
          </p:cNvPr>
          <p:cNvSpPr/>
          <p:nvPr/>
        </p:nvSpPr>
        <p:spPr bwMode="auto">
          <a:xfrm>
            <a:off x="6283825" y="5726888"/>
            <a:ext cx="297320" cy="285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*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361C9E4-6F9E-48E8-BFE2-BA97DD70CCB0}"/>
              </a:ext>
            </a:extLst>
          </p:cNvPr>
          <p:cNvSpPr/>
          <p:nvPr/>
        </p:nvSpPr>
        <p:spPr bwMode="auto">
          <a:xfrm>
            <a:off x="6741025" y="5726888"/>
            <a:ext cx="297320" cy="285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/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855D346F-30E5-4D7E-B66A-6D4BA2D3AC88}"/>
              </a:ext>
            </a:extLst>
          </p:cNvPr>
          <p:cNvSpPr/>
          <p:nvPr/>
        </p:nvSpPr>
        <p:spPr bwMode="auto">
          <a:xfrm>
            <a:off x="4816541" y="5534984"/>
            <a:ext cx="286072" cy="484632"/>
          </a:xfrm>
          <a:prstGeom prst="rightArrow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id="{416A5E24-2D10-43A3-BB85-0F10459895EA}"/>
              </a:ext>
            </a:extLst>
          </p:cNvPr>
          <p:cNvSpPr/>
          <p:nvPr/>
        </p:nvSpPr>
        <p:spPr bwMode="auto">
          <a:xfrm>
            <a:off x="7269967" y="5534984"/>
            <a:ext cx="286072" cy="484632"/>
          </a:xfrm>
          <a:prstGeom prst="rightArrow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3523EF3D-4BDA-41AB-96F4-0DC83644574F}"/>
              </a:ext>
            </a:extLst>
          </p:cNvPr>
          <p:cNvSpPr/>
          <p:nvPr/>
        </p:nvSpPr>
        <p:spPr bwMode="auto">
          <a:xfrm>
            <a:off x="3614128" y="4797152"/>
            <a:ext cx="1200041" cy="1728192"/>
          </a:xfrm>
          <a:prstGeom prst="rect">
            <a:avLst/>
          </a:prstGeom>
          <a:solidFill>
            <a:srgbClr val="A2F8A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/>
              <a:t>Ввод </a:t>
            </a:r>
            <a:r>
              <a:rPr lang="en-US" dirty="0"/>
              <a:t>(GUI)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AAF3B54E-594B-415B-BFD7-2A893519BDCB}"/>
              </a:ext>
            </a:extLst>
          </p:cNvPr>
          <p:cNvSpPr/>
          <p:nvPr/>
        </p:nvSpPr>
        <p:spPr bwMode="auto">
          <a:xfrm>
            <a:off x="7571454" y="4797152"/>
            <a:ext cx="1200041" cy="1728192"/>
          </a:xfrm>
          <a:prstGeom prst="rect">
            <a:avLst/>
          </a:prstGeom>
          <a:solidFill>
            <a:srgbClr val="A2F8A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/>
              <a:t>Вывод</a:t>
            </a:r>
            <a:endParaRPr lang="en-US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(GUI)</a:t>
            </a: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id="{E98195BD-AFF8-4BCC-9272-1318A82D7697}"/>
              </a:ext>
            </a:extLst>
          </p:cNvPr>
          <p:cNvSpPr/>
          <p:nvPr/>
        </p:nvSpPr>
        <p:spPr bwMode="auto">
          <a:xfrm>
            <a:off x="3738048" y="5534984"/>
            <a:ext cx="914400" cy="84467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Вх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Данные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(</a:t>
            </a:r>
            <a:r>
              <a:rPr lang="en-US" sz="1400" dirty="0"/>
              <a:t>Text)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Блок-схема: альтернативный процесс 27">
            <a:extLst>
              <a:ext uri="{FF2B5EF4-FFF2-40B4-BE49-F238E27FC236}">
                <a16:creationId xmlns:a16="http://schemas.microsoft.com/office/drawing/2014/main" id="{40EA77A0-99F3-46DF-9296-88BB2ED7B822}"/>
              </a:ext>
            </a:extLst>
          </p:cNvPr>
          <p:cNvSpPr/>
          <p:nvPr/>
        </p:nvSpPr>
        <p:spPr bwMode="auto">
          <a:xfrm>
            <a:off x="7752816" y="5534984"/>
            <a:ext cx="914400" cy="84467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Вых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Данные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1400" dirty="0"/>
              <a:t>(</a:t>
            </a:r>
            <a:r>
              <a:rPr lang="en-US" sz="1400" dirty="0"/>
              <a:t>Text)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7F39ECC4-2D4D-4122-A4EE-88C38CEF24E0}"/>
              </a:ext>
            </a:extLst>
          </p:cNvPr>
          <p:cNvSpPr/>
          <p:nvPr/>
        </p:nvSpPr>
        <p:spPr bwMode="auto">
          <a:xfrm>
            <a:off x="5103566" y="4794644"/>
            <a:ext cx="2167354" cy="3264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Math.Lib</a:t>
            </a:r>
            <a:r>
              <a:rPr lang="en-US" dirty="0"/>
              <a:t> (C#)</a:t>
            </a:r>
          </a:p>
        </p:txBody>
      </p:sp>
      <p:sp>
        <p:nvSpPr>
          <p:cNvPr id="30" name="Стрелка: вправо 29">
            <a:extLst>
              <a:ext uri="{FF2B5EF4-FFF2-40B4-BE49-F238E27FC236}">
                <a16:creationId xmlns:a16="http://schemas.microsoft.com/office/drawing/2014/main" id="{7A296B97-1D93-4272-BEE4-D8BE04C8B68D}"/>
              </a:ext>
            </a:extLst>
          </p:cNvPr>
          <p:cNvSpPr/>
          <p:nvPr/>
        </p:nvSpPr>
        <p:spPr bwMode="auto">
          <a:xfrm rot="5400000">
            <a:off x="6058901" y="5002379"/>
            <a:ext cx="247134" cy="484632"/>
          </a:xfrm>
          <a:prstGeom prst="rightArrow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120879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sample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ample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Лекция 2</Template>
  <TotalTime>589</TotalTime>
  <Words>2203</Words>
  <Application>Microsoft Office PowerPoint</Application>
  <PresentationFormat>Экран (4:3)</PresentationFormat>
  <Paragraphs>394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Consolas</vt:lpstr>
      <vt:lpstr>Courier New</vt:lpstr>
      <vt:lpstr>Symbol</vt:lpstr>
      <vt:lpstr>Verdana</vt:lpstr>
      <vt:lpstr>Wingdings</vt:lpstr>
      <vt:lpstr>sample</vt:lpstr>
      <vt:lpstr>Visio.Drawing.11</vt:lpstr>
      <vt:lpstr>Лекция 2. Жизненный цикл программного обеспечения</vt:lpstr>
      <vt:lpstr>Зачем знать жизненный цикл ПО</vt:lpstr>
      <vt:lpstr>Метаморфозы* ПО </vt:lpstr>
      <vt:lpstr>Характеристики Представления ПО</vt:lpstr>
      <vt:lpstr>Схема жизни ПО (для машинного кода)</vt:lpstr>
      <vt:lpstr>Особенности схемы жизни ПО</vt:lpstr>
      <vt:lpstr>ППО_1. Основная идея</vt:lpstr>
      <vt:lpstr>ППО_2. Концептуальная модель</vt:lpstr>
      <vt:lpstr>ППО_3. Архитектура</vt:lpstr>
      <vt:lpstr>ППО_4. Алгоритмы</vt:lpstr>
      <vt:lpstr>ППО_5. Исходный код</vt:lpstr>
      <vt:lpstr>ППО_6. Ассемблерный код</vt:lpstr>
      <vt:lpstr>ППО_7. Машинный код</vt:lpstr>
      <vt:lpstr>ППО_8. Файл образа</vt:lpstr>
      <vt:lpstr>Схема жизни императивного ПО</vt:lpstr>
      <vt:lpstr>Уязвимости в Представлениях ПО</vt:lpstr>
      <vt:lpstr>Задание на практику – 1</vt:lpstr>
      <vt:lpstr>Задание на практику – 2</vt:lpstr>
      <vt:lpstr>Задание на практику – 3</vt:lpstr>
      <vt:lpstr>Презентация PowerPoint</vt:lpstr>
    </vt:vector>
  </TitlesOfParts>
  <Company>Guilddesign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2. Жизненный цикл программного обеспечения</dc:title>
  <dc:creator>Константин Израилов</dc:creator>
  <cp:lastModifiedBy>User</cp:lastModifiedBy>
  <cp:revision>183</cp:revision>
  <dcterms:created xsi:type="dcterms:W3CDTF">2018-09-16T12:13:40Z</dcterms:created>
  <dcterms:modified xsi:type="dcterms:W3CDTF">2018-09-17T11:33:32Z</dcterms:modified>
</cp:coreProperties>
</file>